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8"/>
  </p:notesMasterIdLst>
  <p:sldIdLst>
    <p:sldId id="306" r:id="rId2"/>
    <p:sldId id="298" r:id="rId3"/>
    <p:sldId id="364" r:id="rId4"/>
    <p:sldId id="331" r:id="rId5"/>
    <p:sldId id="279" r:id="rId6"/>
    <p:sldId id="287" r:id="rId7"/>
    <p:sldId id="268" r:id="rId8"/>
    <p:sldId id="320" r:id="rId9"/>
    <p:sldId id="307" r:id="rId10"/>
    <p:sldId id="366" r:id="rId11"/>
    <p:sldId id="322" r:id="rId12"/>
    <p:sldId id="308" r:id="rId13"/>
    <p:sldId id="310" r:id="rId14"/>
    <p:sldId id="311" r:id="rId15"/>
    <p:sldId id="312" r:id="rId16"/>
    <p:sldId id="309" r:id="rId17"/>
    <p:sldId id="313" r:id="rId18"/>
    <p:sldId id="314" r:id="rId19"/>
    <p:sldId id="332" r:id="rId20"/>
    <p:sldId id="316" r:id="rId21"/>
    <p:sldId id="317" r:id="rId22"/>
    <p:sldId id="318" r:id="rId23"/>
    <p:sldId id="319" r:id="rId24"/>
    <p:sldId id="297" r:id="rId25"/>
    <p:sldId id="293" r:id="rId26"/>
    <p:sldId id="323" r:id="rId27"/>
    <p:sldId id="324" r:id="rId28"/>
    <p:sldId id="325" r:id="rId29"/>
    <p:sldId id="326" r:id="rId30"/>
    <p:sldId id="327" r:id="rId31"/>
    <p:sldId id="328" r:id="rId32"/>
    <p:sldId id="329" r:id="rId33"/>
    <p:sldId id="330" r:id="rId34"/>
    <p:sldId id="259" r:id="rId35"/>
    <p:sldId id="299" r:id="rId36"/>
    <p:sldId id="300" r:id="rId37"/>
  </p:sldIdLst>
  <p:sldSz cx="9144000" cy="6858000" type="screen4x3"/>
  <p:notesSz cx="6858000" cy="9144000"/>
  <p:defaultTextStyle>
    <a:defPPr>
      <a:defRPr lang="zh-CN"/>
    </a:defPPr>
    <a:lvl1pPr algn="ctr" rtl="0" fontAlgn="base">
      <a:spcBef>
        <a:spcPct val="50000"/>
      </a:spcBef>
      <a:spcAft>
        <a:spcPct val="0"/>
      </a:spcAft>
      <a:defRPr sz="32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1pPr>
    <a:lvl2pPr marL="457200" algn="ctr" rtl="0" fontAlgn="base">
      <a:spcBef>
        <a:spcPct val="50000"/>
      </a:spcBef>
      <a:spcAft>
        <a:spcPct val="0"/>
      </a:spcAft>
      <a:defRPr sz="32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2pPr>
    <a:lvl3pPr marL="914400" algn="ctr" rtl="0" fontAlgn="base">
      <a:spcBef>
        <a:spcPct val="50000"/>
      </a:spcBef>
      <a:spcAft>
        <a:spcPct val="0"/>
      </a:spcAft>
      <a:defRPr sz="32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3pPr>
    <a:lvl4pPr marL="1371600" algn="ctr" rtl="0" fontAlgn="base">
      <a:spcBef>
        <a:spcPct val="50000"/>
      </a:spcBef>
      <a:spcAft>
        <a:spcPct val="0"/>
      </a:spcAft>
      <a:defRPr sz="32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4pPr>
    <a:lvl5pPr marL="1828800" algn="ctr" rtl="0" fontAlgn="base">
      <a:spcBef>
        <a:spcPct val="50000"/>
      </a:spcBef>
      <a:spcAft>
        <a:spcPct val="0"/>
      </a:spcAft>
      <a:defRPr sz="32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5pPr>
    <a:lvl6pPr marL="2286000" algn="l" defTabSz="914400" rtl="0" eaLnBrk="1" latinLnBrk="0" hangingPunct="1">
      <a:defRPr sz="32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6pPr>
    <a:lvl7pPr marL="2743200" algn="l" defTabSz="914400" rtl="0" eaLnBrk="1" latinLnBrk="0" hangingPunct="1">
      <a:defRPr sz="32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7pPr>
    <a:lvl8pPr marL="3200400" algn="l" defTabSz="914400" rtl="0" eaLnBrk="1" latinLnBrk="0" hangingPunct="1">
      <a:defRPr sz="32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8pPr>
    <a:lvl9pPr marL="3657600" algn="l" defTabSz="914400" rtl="0" eaLnBrk="1" latinLnBrk="0" hangingPunct="1">
      <a:defRPr sz="32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>
    <p:present/>
    <p:sldAll/>
    <p:penClr>
      <a:schemeClr val="tx1"/>
    </p:penClr>
  </p:showPr>
  <p:clrMru>
    <a:srgbClr val="FF0000"/>
    <a:srgbClr val="0000FF"/>
    <a:srgbClr val="CCFFFF"/>
    <a:srgbClr val="99FFCC"/>
    <a:srgbClr val="FFFFCC"/>
    <a:srgbClr val="FFFFFF"/>
    <a:srgbClr val="66FFFF"/>
    <a:srgbClr val="FFFF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524" y="-114"/>
      </p:cViewPr>
      <p:guideLst>
        <p:guide orient="horz" pos="2172"/>
        <p:guide pos="289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>
                <a:solidFill>
                  <a:srgbClr val="FF0000"/>
                </a:solidFill>
              </a:defRPr>
            </a:lvl1pPr>
          </a:lstStyle>
          <a:p>
            <a:endParaRPr lang="en-US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FF0000"/>
                </a:solidFill>
              </a:defRPr>
            </a:lvl1pPr>
          </a:lstStyle>
          <a:p>
            <a:endParaRPr lang="en-US"/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>
                <a:solidFill>
                  <a:srgbClr val="FF0000"/>
                </a:solidFill>
              </a:defRPr>
            </a:lvl1pPr>
          </a:lstStyle>
          <a:p>
            <a:endParaRPr lang="en-US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FF0000"/>
                </a:solidFill>
              </a:defRPr>
            </a:lvl1pPr>
          </a:lstStyle>
          <a:p>
            <a:fld id="{B58F944D-F005-4B9A-A65D-7C3B2F4C09E0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slide" Target="../slides/slide16.xml"/><Relationship Id="rId2" Type="http://schemas.openxmlformats.org/officeDocument/2006/relationships/notesMaster" Target="../notesMasters/notesMaster1.xml"/><Relationship Id="rId1" Type="http://schemas.openxmlformats.org/officeDocument/2006/relationships/themeOverride" Target="../theme/themeOverr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F954350F-90FA-48C4-9C66-1A644E140EE4}" type="slidenum">
              <a:rPr lang="en-US" sz="1200">
                <a:solidFill>
                  <a:srgbClr val="FF0000"/>
                </a:solidFill>
              </a:rPr>
              <a:pPr algn="r"/>
              <a:t>16</a:t>
            </a:fld>
            <a:endParaRPr lang="en-US" sz="1200">
              <a:solidFill>
                <a:srgbClr val="FF0000"/>
              </a:solidFill>
            </a:endParaRPr>
          </a:p>
        </p:txBody>
      </p:sp>
      <p:sp>
        <p:nvSpPr>
          <p:cNvPr id="20483" name="Rectangle 2"/>
          <p:cNvSpPr>
            <a:spLocks noChangeArrowheads="1" noTextEdit="1"/>
          </p:cNvSpPr>
          <p:nvPr>
            <p:ph type="sldImg"/>
          </p:nvPr>
        </p:nvSpPr>
        <p:spPr/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 anchor="t"/>
          <a:lstStyle/>
          <a:p>
            <a:pPr eaLnBrk="1" hangingPunct="1"/>
            <a:r>
              <a:rPr lang="en-US"/>
              <a:t>eeeeeee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597C74-D760-4DCD-8BAE-7836F8A1E7E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B5189C2-2766-4912-AACE-C0721766634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E12B120-E7A2-4E9E-B7D9-C5FEDB77682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E1D452F-B28D-4735-A0EA-5B30740227E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F3E6DE3-A79E-48A6-94A3-C899FD67B03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ADE0ACE-681E-4B10-878D-AB6319BC656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0661C1-3E18-4203-8598-6B1182646C8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86D46D8-AB02-499A-A792-639135FF23A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5A19C80-E30A-4109-AD47-A5B24BAB542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8C51ADE-8B53-4C16-B3B9-01D2EAF6E27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BDCBDDE-91A2-4AAF-BDC4-83B52C158EA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/>
              <a:t>单击此处编辑母版标题样式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/>
              <a:t>单击此处编辑母版文本样式</a:t>
            </a:r>
          </a:p>
          <a:p>
            <a:pPr lvl="1"/>
            <a:r>
              <a:rPr lang="zh-CN" smtClean="0"/>
              <a:t>第二级</a:t>
            </a:r>
          </a:p>
          <a:p>
            <a:pPr lvl="2"/>
            <a:r>
              <a:rPr lang="zh-CN" smtClean="0"/>
              <a:t>第三级</a:t>
            </a:r>
          </a:p>
          <a:p>
            <a:pPr lvl="3"/>
            <a:r>
              <a:rPr lang="zh-CN" smtClean="0"/>
              <a:t>第四级</a:t>
            </a:r>
          </a:p>
          <a:p>
            <a:pPr lvl="4"/>
            <a:r>
              <a:rPr lang="zh-CN" smtClean="0"/>
              <a:t>第五级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spcBef>
                <a:spcPct val="0"/>
              </a:spcBef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400"/>
            </a:lvl1pPr>
          </a:lstStyle>
          <a:p>
            <a:fld id="{4A03F474-2553-415D-8554-6A30638A6482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ea typeface="宋体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ea typeface="宋体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ea typeface="宋体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ea typeface="宋体" pitchFamily="2" charset="-122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ea typeface="宋体" pitchFamily="2" charset="-122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ea typeface="宋体" pitchFamily="2" charset="-122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ea typeface="宋体" pitchFamily="2" charset="-122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ea typeface="宋体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草原白云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5875"/>
            <a:ext cx="9178925" cy="687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5" name="Text Box 3"/>
          <p:cNvSpPr txBox="1">
            <a:spLocks noChangeArrowheads="1"/>
          </p:cNvSpPr>
          <p:nvPr/>
        </p:nvSpPr>
        <p:spPr bwMode="auto">
          <a:xfrm>
            <a:off x="0" y="0"/>
            <a:ext cx="8077200" cy="1189038"/>
          </a:xfrm>
          <a:prstGeom prst="rect">
            <a:avLst/>
          </a:prstGeom>
          <a:solidFill>
            <a:srgbClr val="262699">
              <a:alpha val="50000"/>
            </a:srgb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zh-CN" altLang="en-US" sz="7200">
                <a:solidFill>
                  <a:srgbClr val="FF0000"/>
                </a:solidFill>
                <a:latin typeface="华文行楷" pitchFamily="2" charset="-122"/>
                <a:ea typeface="华文行楷" pitchFamily="2" charset="-122"/>
              </a:rPr>
              <a:t>课题</a:t>
            </a:r>
            <a:r>
              <a:rPr lang="en-US" sz="7200">
                <a:solidFill>
                  <a:srgbClr val="FF0000"/>
                </a:solidFill>
                <a:latin typeface="隶书" pitchFamily="49" charset="-122"/>
                <a:ea typeface="隶书" pitchFamily="49" charset="-122"/>
              </a:rPr>
              <a:t>3</a:t>
            </a:r>
            <a:r>
              <a:rPr lang="en-US" sz="7200">
                <a:solidFill>
                  <a:srgbClr val="FF0000"/>
                </a:solidFill>
                <a:latin typeface="宋体" pitchFamily="2" charset="-122"/>
              </a:rPr>
              <a:t> </a:t>
            </a:r>
            <a:r>
              <a:rPr lang="zh-CN" altLang="en-US" sz="7200">
                <a:solidFill>
                  <a:srgbClr val="FF0000"/>
                </a:solidFill>
                <a:latin typeface="华文行楷" pitchFamily="2" charset="-122"/>
                <a:ea typeface="华文行楷" pitchFamily="2" charset="-122"/>
              </a:rPr>
              <a:t>制取氧气</a:t>
            </a:r>
            <a:endParaRPr lang="en-US" sz="7200">
              <a:solidFill>
                <a:srgbClr val="FF0000"/>
              </a:solidFill>
              <a:latin typeface="华文行楷" pitchFamily="2" charset="-122"/>
              <a:ea typeface="华文行楷" pitchFamily="2" charset="-122"/>
            </a:endParaRPr>
          </a:p>
        </p:txBody>
      </p:sp>
      <p:pic>
        <p:nvPicPr>
          <p:cNvPr id="3076" name="Picture 2" descr="D:\学习\素材\图片\gif动画人物图片\187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19700" y="2276475"/>
            <a:ext cx="2376488" cy="345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8" name="WordArt 6"/>
          <p:cNvSpPr>
            <a:spLocks noChangeArrowheads="1" noChangeShapeType="1" noTextEdit="1"/>
          </p:cNvSpPr>
          <p:nvPr/>
        </p:nvSpPr>
        <p:spPr bwMode="auto">
          <a:xfrm>
            <a:off x="0" y="5373688"/>
            <a:ext cx="9144000" cy="1219200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37500"/>
              </a:avLst>
            </a:prstTxWarp>
          </a:bodyPr>
          <a:lstStyle/>
          <a:p>
            <a:r>
              <a:rPr lang="zh-CN" altLang="en-US" sz="3600" kern="10">
                <a:ln w="9525">
                  <a:solidFill>
                    <a:srgbClr val="FF00FF"/>
                  </a:solidFill>
                  <a:prstDash val="sysDot"/>
                  <a:round/>
                  <a:headEnd/>
                  <a:tailEnd/>
                </a:ln>
                <a:solidFill>
                  <a:srgbClr val="FFFFFF"/>
                </a:solidFill>
                <a:latin typeface="宋体"/>
                <a:ea typeface="宋体"/>
              </a:rPr>
              <a:t>江中行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ChangeArrowheads="1"/>
          </p:cNvSpPr>
          <p:nvPr/>
        </p:nvSpPr>
        <p:spPr bwMode="auto">
          <a:xfrm>
            <a:off x="241300" y="188913"/>
            <a:ext cx="89027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zh-CN" altLang="en-US" sz="2400" b="1">
                <a:solidFill>
                  <a:srgbClr val="FF00FF"/>
                </a:solidFill>
                <a:ea typeface="隶书" pitchFamily="49" charset="-122"/>
              </a:rPr>
              <a:t>探究：</a:t>
            </a:r>
            <a:r>
              <a:rPr lang="zh-CN" altLang="en-US" sz="2400" b="1">
                <a:latin typeface="华文中宋" pitchFamily="2" charset="-122"/>
                <a:ea typeface="华文中宋" pitchFamily="2" charset="-122"/>
              </a:rPr>
              <a:t>加热氯酸钾（</a:t>
            </a:r>
            <a:r>
              <a:rPr lang="en-US" sz="2400" b="1">
                <a:latin typeface="华文中宋" pitchFamily="2" charset="-122"/>
                <a:ea typeface="华文中宋" pitchFamily="2" charset="-122"/>
              </a:rPr>
              <a:t>KClO</a:t>
            </a:r>
            <a:r>
              <a:rPr lang="en-US" sz="2400" b="1" baseline="-2000">
                <a:latin typeface="华文中宋" pitchFamily="2" charset="-122"/>
                <a:ea typeface="华文中宋" pitchFamily="2" charset="-122"/>
              </a:rPr>
              <a:t>3</a:t>
            </a:r>
            <a:r>
              <a:rPr lang="zh-CN" altLang="en-US" sz="2400" b="1">
                <a:latin typeface="华文中宋" pitchFamily="2" charset="-122"/>
                <a:ea typeface="华文中宋" pitchFamily="2" charset="-122"/>
              </a:rPr>
              <a:t>）和二氧化锰（</a:t>
            </a:r>
            <a:r>
              <a:rPr lang="en-US" sz="2400" b="1">
                <a:latin typeface="华文中宋" pitchFamily="2" charset="-122"/>
                <a:ea typeface="华文中宋" pitchFamily="2" charset="-122"/>
              </a:rPr>
              <a:t>MnO</a:t>
            </a:r>
            <a:r>
              <a:rPr lang="en-US" sz="2400" b="1" baseline="-2000">
                <a:latin typeface="华文中宋" pitchFamily="2" charset="-122"/>
                <a:ea typeface="华文中宋" pitchFamily="2" charset="-122"/>
              </a:rPr>
              <a:t>2</a:t>
            </a:r>
            <a:r>
              <a:rPr lang="zh-CN" altLang="en-US" sz="2400" b="1">
                <a:latin typeface="华文中宋" pitchFamily="2" charset="-122"/>
                <a:ea typeface="华文中宋" pitchFamily="2" charset="-122"/>
              </a:rPr>
              <a:t>）制取氧气</a:t>
            </a:r>
          </a:p>
        </p:txBody>
      </p:sp>
      <p:pic>
        <p:nvPicPr>
          <p:cNvPr id="13315" name="Object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51050" y="620713"/>
            <a:ext cx="3392488" cy="1944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3316" name="Group 4"/>
          <p:cNvGraphicFramePr>
            <a:graphicFrameLocks noGrp="1"/>
          </p:cNvGraphicFramePr>
          <p:nvPr/>
        </p:nvGraphicFramePr>
        <p:xfrm>
          <a:off x="228600" y="2708275"/>
          <a:ext cx="8736013" cy="2614613"/>
        </p:xfrm>
        <a:graphic>
          <a:graphicData uri="http://schemas.openxmlformats.org/drawingml/2006/table">
            <a:tbl>
              <a:tblPr/>
              <a:tblGrid>
                <a:gridCol w="1225550"/>
                <a:gridCol w="3951288"/>
                <a:gridCol w="3559175"/>
              </a:tblGrid>
              <a:tr h="5778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中宋" pitchFamily="2" charset="-122"/>
                          <a:ea typeface="华文中宋" pitchFamily="2" charset="-122"/>
                        </a:rPr>
                        <a:t>编号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中宋" pitchFamily="2" charset="-122"/>
                          <a:ea typeface="华文中宋" pitchFamily="2" charset="-122"/>
                        </a:rPr>
                        <a:t>现象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中宋" pitchFamily="2" charset="-122"/>
                          <a:ea typeface="华文中宋" pitchFamily="2" charset="-122"/>
                        </a:rPr>
                        <a:t>原因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335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中宋" pitchFamily="2" charset="-122"/>
                          <a:ea typeface="华文中宋" pitchFamily="2" charset="-122"/>
                        </a:rPr>
                        <a:t>（</a:t>
                      </a: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中宋" pitchFamily="2" charset="-122"/>
                          <a:ea typeface="华文中宋" pitchFamily="2" charset="-122"/>
                        </a:rPr>
                        <a:t>1</a:t>
                      </a:r>
                      <a:r>
                        <a:rPr kumimoji="0" lang="zh-CN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中宋" pitchFamily="2" charset="-122"/>
                          <a:ea typeface="华文中宋" pitchFamily="2" charset="-122"/>
                        </a:rPr>
                        <a:t>）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华文中宋" pitchFamily="2" charset="-122"/>
                        <a:ea typeface="华文中宋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华文中宋" pitchFamily="2" charset="-122"/>
                        <a:ea typeface="华文中宋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032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中宋" pitchFamily="2" charset="-122"/>
                          <a:ea typeface="华文中宋" pitchFamily="2" charset="-122"/>
                        </a:rPr>
                        <a:t>（</a:t>
                      </a: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中宋" pitchFamily="2" charset="-122"/>
                          <a:ea typeface="华文中宋" pitchFamily="2" charset="-122"/>
                        </a:rPr>
                        <a:t>2</a:t>
                      </a:r>
                      <a:r>
                        <a:rPr kumimoji="0" lang="zh-CN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中宋" pitchFamily="2" charset="-122"/>
                          <a:ea typeface="华文中宋" pitchFamily="2" charset="-122"/>
                        </a:rPr>
                        <a:t>）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华文中宋" pitchFamily="2" charset="-122"/>
                        <a:ea typeface="华文中宋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华文中宋" pitchFamily="2" charset="-122"/>
                        <a:ea typeface="华文中宋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3334" name="Text Box 22"/>
          <p:cNvSpPr txBox="1">
            <a:spLocks noChangeArrowheads="1"/>
          </p:cNvSpPr>
          <p:nvPr/>
        </p:nvSpPr>
        <p:spPr bwMode="auto">
          <a:xfrm>
            <a:off x="1671638" y="5772150"/>
            <a:ext cx="18415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zh-CN" altLang="en-US"/>
          </a:p>
        </p:txBody>
      </p:sp>
      <p:sp>
        <p:nvSpPr>
          <p:cNvPr id="13335" name="Text Box 23"/>
          <p:cNvSpPr txBox="1">
            <a:spLocks noChangeArrowheads="1"/>
          </p:cNvSpPr>
          <p:nvPr/>
        </p:nvSpPr>
        <p:spPr bwMode="auto">
          <a:xfrm>
            <a:off x="1476375" y="3284538"/>
            <a:ext cx="3248025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400" b="1">
                <a:solidFill>
                  <a:srgbClr val="FF0000"/>
                </a:solidFill>
              </a:rPr>
              <a:t>导管口有气泡冒出，</a:t>
            </a:r>
          </a:p>
          <a:p>
            <a:r>
              <a:rPr lang="zh-CN" altLang="en-US" sz="2400" b="1">
                <a:solidFill>
                  <a:srgbClr val="FF0000"/>
                </a:solidFill>
              </a:rPr>
              <a:t>并较快收集到一瓶气体</a:t>
            </a:r>
          </a:p>
          <a:p>
            <a:endParaRPr lang="zh-CN" altLang="en-US" sz="2400"/>
          </a:p>
        </p:txBody>
      </p:sp>
      <p:sp>
        <p:nvSpPr>
          <p:cNvPr id="13336" name="Text Box 24"/>
          <p:cNvSpPr txBox="1">
            <a:spLocks noChangeArrowheads="1"/>
          </p:cNvSpPr>
          <p:nvPr/>
        </p:nvSpPr>
        <p:spPr bwMode="auto">
          <a:xfrm>
            <a:off x="5508625" y="3357563"/>
            <a:ext cx="3455988" cy="1370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20000"/>
              </a:spcBef>
            </a:pPr>
            <a:r>
              <a:rPr lang="zh-CN" altLang="en-US" sz="2400" b="1">
                <a:solidFill>
                  <a:srgbClr val="FF0000"/>
                </a:solidFill>
              </a:rPr>
              <a:t>氯酸钾分解产生氧气；氧气不易溶于水</a:t>
            </a:r>
          </a:p>
          <a:p>
            <a:endParaRPr lang="zh-CN" altLang="en-US" sz="2400"/>
          </a:p>
        </p:txBody>
      </p:sp>
      <p:sp>
        <p:nvSpPr>
          <p:cNvPr id="13337" name="Text Box 25"/>
          <p:cNvSpPr txBox="1">
            <a:spLocks noChangeArrowheads="1"/>
          </p:cNvSpPr>
          <p:nvPr/>
        </p:nvSpPr>
        <p:spPr bwMode="auto">
          <a:xfrm>
            <a:off x="1692275" y="4652963"/>
            <a:ext cx="2635250" cy="1189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20000"/>
              </a:spcBef>
            </a:pPr>
            <a:r>
              <a:rPr lang="zh-CN" altLang="en-US" sz="2400" b="1"/>
              <a:t>带火星的木条复燃</a:t>
            </a:r>
          </a:p>
          <a:p>
            <a:endParaRPr lang="zh-CN" altLang="en-US"/>
          </a:p>
        </p:txBody>
      </p:sp>
      <p:sp>
        <p:nvSpPr>
          <p:cNvPr id="13338" name="Text Box 26"/>
          <p:cNvSpPr txBox="1">
            <a:spLocks noChangeArrowheads="1"/>
          </p:cNvSpPr>
          <p:nvPr/>
        </p:nvSpPr>
        <p:spPr bwMode="auto">
          <a:xfrm>
            <a:off x="5795963" y="4652963"/>
            <a:ext cx="2022475" cy="1189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20000"/>
              </a:spcBef>
            </a:pPr>
            <a:r>
              <a:rPr lang="zh-CN" altLang="en-US" sz="2400" b="1">
                <a:solidFill>
                  <a:schemeClr val="tx2"/>
                </a:solidFill>
              </a:rPr>
              <a:t>氧气支持燃烧</a:t>
            </a:r>
          </a:p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3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33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133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33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133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133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133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133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133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133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133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35" grpId="0" autoUpdateAnimBg="0"/>
      <p:bldP spid="13336" grpId="0" autoUpdateAnimBg="0"/>
      <p:bldP spid="13337" grpId="0" autoUpdateAnimBg="0"/>
      <p:bldP spid="13338" grpId="0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338" name="Group 2"/>
          <p:cNvGrpSpPr>
            <a:grpSpLocks/>
          </p:cNvGrpSpPr>
          <p:nvPr/>
        </p:nvGrpSpPr>
        <p:grpSpPr bwMode="auto">
          <a:xfrm>
            <a:off x="1071563" y="1214438"/>
            <a:ext cx="7239000" cy="1031875"/>
            <a:chOff x="0" y="0"/>
            <a:chExt cx="7239000" cy="1031875"/>
          </a:xfrm>
        </p:grpSpPr>
        <p:sp>
          <p:nvSpPr>
            <p:cNvPr id="14339" name="Text Box 2"/>
            <p:cNvSpPr txBox="1">
              <a:spLocks noChangeArrowheads="1"/>
            </p:cNvSpPr>
            <p:nvPr/>
          </p:nvSpPr>
          <p:spPr bwMode="auto">
            <a:xfrm>
              <a:off x="0" y="285750"/>
              <a:ext cx="7239000" cy="584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zh-CN" altLang="en-US" b="1">
                  <a:solidFill>
                    <a:srgbClr val="FF0000"/>
                  </a:solidFill>
                  <a:latin typeface="华文中宋" pitchFamily="2" charset="-122"/>
                  <a:ea typeface="华文中宋" pitchFamily="2" charset="-122"/>
                </a:rPr>
                <a:t>氯酸钾                   氯化钾 </a:t>
              </a:r>
              <a:r>
                <a:rPr lang="en-US" b="1">
                  <a:solidFill>
                    <a:srgbClr val="FF0000"/>
                  </a:solidFill>
                  <a:latin typeface="华文中宋" pitchFamily="2" charset="-122"/>
                  <a:ea typeface="华文中宋" pitchFamily="2" charset="-122"/>
                </a:rPr>
                <a:t>+ </a:t>
              </a:r>
              <a:r>
                <a:rPr lang="zh-CN" altLang="en-US" b="1">
                  <a:solidFill>
                    <a:srgbClr val="FF0000"/>
                  </a:solidFill>
                  <a:latin typeface="华文中宋" pitchFamily="2" charset="-122"/>
                  <a:ea typeface="华文中宋" pitchFamily="2" charset="-122"/>
                </a:rPr>
                <a:t>氧气</a:t>
              </a:r>
            </a:p>
          </p:txBody>
        </p:sp>
        <p:sp>
          <p:nvSpPr>
            <p:cNvPr id="14340" name="Line 3"/>
            <p:cNvSpPr>
              <a:spLocks noChangeShapeType="1"/>
            </p:cNvSpPr>
            <p:nvPr/>
          </p:nvSpPr>
          <p:spPr bwMode="auto">
            <a:xfrm>
              <a:off x="1857375" y="571500"/>
              <a:ext cx="2133600" cy="0"/>
            </a:xfrm>
            <a:prstGeom prst="line">
              <a:avLst/>
            </a:prstGeom>
            <a:noFill/>
            <a:ln w="28575" cmpd="sng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14341" name="Text Box 4"/>
            <p:cNvSpPr txBox="1">
              <a:spLocks noChangeArrowheads="1"/>
            </p:cNvSpPr>
            <p:nvPr/>
          </p:nvSpPr>
          <p:spPr bwMode="auto">
            <a:xfrm>
              <a:off x="1571625" y="0"/>
              <a:ext cx="2667000" cy="10318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20000"/>
                </a:spcBef>
              </a:pPr>
              <a:r>
                <a:rPr lang="zh-CN" altLang="en-US" sz="2800" b="1">
                  <a:solidFill>
                    <a:srgbClr val="FF0000"/>
                  </a:solidFill>
                  <a:latin typeface="华文中宋" pitchFamily="2" charset="-122"/>
                  <a:ea typeface="华文中宋" pitchFamily="2" charset="-122"/>
                </a:rPr>
                <a:t>二氧化锰</a:t>
              </a:r>
            </a:p>
            <a:p>
              <a:pPr>
                <a:spcBef>
                  <a:spcPct val="20000"/>
                </a:spcBef>
              </a:pPr>
              <a:r>
                <a:rPr lang="zh-CN" altLang="en-US" sz="2800" b="1">
                  <a:solidFill>
                    <a:srgbClr val="FF0000"/>
                  </a:solidFill>
                  <a:latin typeface="华文中宋" pitchFamily="2" charset="-122"/>
                  <a:ea typeface="华文中宋" pitchFamily="2" charset="-122"/>
                </a:rPr>
                <a:t>加热</a:t>
              </a:r>
            </a:p>
          </p:txBody>
        </p:sp>
      </p:grpSp>
      <p:grpSp>
        <p:nvGrpSpPr>
          <p:cNvPr id="14342" name="Group 6"/>
          <p:cNvGrpSpPr>
            <a:grpSpLocks/>
          </p:cNvGrpSpPr>
          <p:nvPr/>
        </p:nvGrpSpPr>
        <p:grpSpPr bwMode="auto">
          <a:xfrm>
            <a:off x="755650" y="2852738"/>
            <a:ext cx="7239000" cy="1031875"/>
            <a:chOff x="0" y="0"/>
            <a:chExt cx="7239000" cy="1031875"/>
          </a:xfrm>
        </p:grpSpPr>
        <p:sp>
          <p:nvSpPr>
            <p:cNvPr id="14343" name="Text Box 5"/>
            <p:cNvSpPr txBox="1">
              <a:spLocks noChangeArrowheads="1"/>
            </p:cNvSpPr>
            <p:nvPr/>
          </p:nvSpPr>
          <p:spPr bwMode="auto">
            <a:xfrm>
              <a:off x="0" y="216024"/>
              <a:ext cx="7239000" cy="5794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b="1">
                  <a:solidFill>
                    <a:srgbClr val="FF0000"/>
                  </a:solidFill>
                  <a:latin typeface="华文中宋" pitchFamily="2" charset="-122"/>
                  <a:ea typeface="华文中宋" pitchFamily="2" charset="-122"/>
                </a:rPr>
                <a:t>KClO</a:t>
              </a:r>
              <a:r>
                <a:rPr lang="zh-CN" altLang="en-US" b="1">
                  <a:solidFill>
                    <a:srgbClr val="FF0000"/>
                  </a:solidFill>
                  <a:latin typeface="华文中宋" pitchFamily="2" charset="-122"/>
                  <a:ea typeface="华文中宋" pitchFamily="2" charset="-122"/>
                </a:rPr>
                <a:t> </a:t>
              </a:r>
              <a:r>
                <a:rPr lang="en-US" b="1" baseline="-2000">
                  <a:solidFill>
                    <a:srgbClr val="FF0000"/>
                  </a:solidFill>
                  <a:latin typeface="华文中宋" pitchFamily="2" charset="-122"/>
                  <a:ea typeface="华文中宋" pitchFamily="2" charset="-122"/>
                </a:rPr>
                <a:t>3</a:t>
              </a:r>
              <a:r>
                <a:rPr lang="en-US" b="1">
                  <a:solidFill>
                    <a:srgbClr val="FF0000"/>
                  </a:solidFill>
                  <a:latin typeface="华文中宋" pitchFamily="2" charset="-122"/>
                  <a:ea typeface="华文中宋" pitchFamily="2" charset="-122"/>
                </a:rPr>
                <a:t>              </a:t>
              </a:r>
              <a:r>
                <a:rPr lang="zh-CN" altLang="en-US" b="1">
                  <a:solidFill>
                    <a:srgbClr val="FF0000"/>
                  </a:solidFill>
                  <a:latin typeface="华文中宋" pitchFamily="2" charset="-122"/>
                  <a:ea typeface="华文中宋" pitchFamily="2" charset="-122"/>
                </a:rPr>
                <a:t>   </a:t>
              </a:r>
              <a:r>
                <a:rPr lang="en-US" b="1">
                  <a:solidFill>
                    <a:srgbClr val="FF0000"/>
                  </a:solidFill>
                  <a:latin typeface="华文中宋" pitchFamily="2" charset="-122"/>
                  <a:ea typeface="华文中宋" pitchFamily="2" charset="-122"/>
                </a:rPr>
                <a:t>KCl + O</a:t>
              </a:r>
              <a:r>
                <a:rPr lang="en-US" b="1" baseline="-2000">
                  <a:solidFill>
                    <a:srgbClr val="FF0000"/>
                  </a:solidFill>
                  <a:latin typeface="华文中宋" pitchFamily="2" charset="-122"/>
                  <a:ea typeface="华文中宋" pitchFamily="2" charset="-122"/>
                </a:rPr>
                <a:t>2</a:t>
              </a:r>
            </a:p>
          </p:txBody>
        </p:sp>
        <p:sp>
          <p:nvSpPr>
            <p:cNvPr id="14344" name="Line 6"/>
            <p:cNvSpPr>
              <a:spLocks noChangeShapeType="1"/>
            </p:cNvSpPr>
            <p:nvPr/>
          </p:nvSpPr>
          <p:spPr bwMode="auto">
            <a:xfrm>
              <a:off x="2520280" y="576064"/>
              <a:ext cx="1752600" cy="0"/>
            </a:xfrm>
            <a:prstGeom prst="line">
              <a:avLst/>
            </a:prstGeom>
            <a:noFill/>
            <a:ln w="28575" cmpd="sng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14345" name="Text Box 7"/>
            <p:cNvSpPr txBox="1">
              <a:spLocks noChangeArrowheads="1"/>
            </p:cNvSpPr>
            <p:nvPr/>
          </p:nvSpPr>
          <p:spPr bwMode="auto">
            <a:xfrm>
              <a:off x="1728192" y="0"/>
              <a:ext cx="2667000" cy="10318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20000"/>
                </a:spcBef>
              </a:pPr>
              <a:r>
                <a:rPr lang="zh-CN" altLang="en-US" sz="2800" b="1">
                  <a:solidFill>
                    <a:srgbClr val="FF0000"/>
                  </a:solidFill>
                  <a:latin typeface="华文中宋" pitchFamily="2" charset="-122"/>
                  <a:ea typeface="华文中宋" pitchFamily="2" charset="-122"/>
                </a:rPr>
                <a:t>      </a:t>
              </a:r>
              <a:r>
                <a:rPr lang="en-US" sz="2800" b="1">
                  <a:solidFill>
                    <a:srgbClr val="FF0000"/>
                  </a:solidFill>
                  <a:latin typeface="华文中宋" pitchFamily="2" charset="-122"/>
                  <a:ea typeface="华文中宋" pitchFamily="2" charset="-122"/>
                </a:rPr>
                <a:t>MnO</a:t>
              </a:r>
              <a:r>
                <a:rPr lang="en-US" sz="2800" b="1" baseline="-2000">
                  <a:solidFill>
                    <a:srgbClr val="FF0000"/>
                  </a:solidFill>
                  <a:latin typeface="华文中宋" pitchFamily="2" charset="-122"/>
                  <a:ea typeface="华文中宋" pitchFamily="2" charset="-122"/>
                </a:rPr>
                <a:t>2</a:t>
              </a:r>
            </a:p>
            <a:p>
              <a:pPr>
                <a:spcBef>
                  <a:spcPct val="20000"/>
                </a:spcBef>
              </a:pPr>
              <a:r>
                <a:rPr lang="zh-CN" altLang="en-US" sz="2800" b="1">
                  <a:solidFill>
                    <a:srgbClr val="FF0000"/>
                  </a:solidFill>
                  <a:latin typeface="华文中宋" pitchFamily="2" charset="-122"/>
                  <a:ea typeface="华文中宋" pitchFamily="2" charset="-122"/>
                </a:rPr>
                <a:t>      加热</a:t>
              </a:r>
            </a:p>
          </p:txBody>
        </p:sp>
      </p:grpSp>
      <p:sp>
        <p:nvSpPr>
          <p:cNvPr id="14346" name="Text Box 8"/>
          <p:cNvSpPr txBox="1">
            <a:spLocks noChangeArrowheads="1"/>
          </p:cNvSpPr>
          <p:nvPr/>
        </p:nvSpPr>
        <p:spPr bwMode="auto">
          <a:xfrm>
            <a:off x="395288" y="549275"/>
            <a:ext cx="30480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3600" b="1">
                <a:solidFill>
                  <a:schemeClr val="accent2"/>
                </a:solidFill>
                <a:ea typeface="华文中宋" pitchFamily="2" charset="-122"/>
              </a:rPr>
              <a:t>文字表达式</a:t>
            </a:r>
          </a:p>
        </p:txBody>
      </p:sp>
      <p:sp>
        <p:nvSpPr>
          <p:cNvPr id="14347" name="Text Box 9"/>
          <p:cNvSpPr txBox="1">
            <a:spLocks noChangeArrowheads="1"/>
          </p:cNvSpPr>
          <p:nvPr/>
        </p:nvSpPr>
        <p:spPr bwMode="auto">
          <a:xfrm>
            <a:off x="500063" y="2357438"/>
            <a:ext cx="30480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3600" b="1">
                <a:solidFill>
                  <a:schemeClr val="accent2"/>
                </a:solidFill>
                <a:ea typeface="华文中宋" pitchFamily="2" charset="-122"/>
              </a:rPr>
              <a:t>符号表达式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4"/>
          <p:cNvSpPr>
            <a:spLocks noChangeArrowheads="1"/>
          </p:cNvSpPr>
          <p:nvPr/>
        </p:nvSpPr>
        <p:spPr bwMode="auto">
          <a:xfrm>
            <a:off x="304800" y="82550"/>
            <a:ext cx="89027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zh-CN" altLang="en-US" b="1">
                <a:solidFill>
                  <a:srgbClr val="FF00FF"/>
                </a:solidFill>
                <a:ea typeface="隶书" pitchFamily="49" charset="-122"/>
              </a:rPr>
              <a:t>探究：</a:t>
            </a:r>
            <a:r>
              <a:rPr lang="zh-CN" altLang="en-US" sz="2400" b="1">
                <a:latin typeface="华文中宋" pitchFamily="2" charset="-122"/>
                <a:ea typeface="华文中宋" pitchFamily="2" charset="-122"/>
              </a:rPr>
              <a:t>加热氯酸钾（</a:t>
            </a:r>
            <a:r>
              <a:rPr lang="en-US" sz="2400" b="1">
                <a:latin typeface="华文中宋" pitchFamily="2" charset="-122"/>
                <a:ea typeface="华文中宋" pitchFamily="2" charset="-122"/>
              </a:rPr>
              <a:t>KClO</a:t>
            </a:r>
            <a:r>
              <a:rPr lang="en-US" sz="2400" b="1" baseline="-2000">
                <a:latin typeface="华文中宋" pitchFamily="2" charset="-122"/>
                <a:ea typeface="华文中宋" pitchFamily="2" charset="-122"/>
              </a:rPr>
              <a:t>3</a:t>
            </a:r>
            <a:r>
              <a:rPr lang="zh-CN" altLang="en-US" sz="2400" b="1">
                <a:latin typeface="华文中宋" pitchFamily="2" charset="-122"/>
                <a:ea typeface="华文中宋" pitchFamily="2" charset="-122"/>
              </a:rPr>
              <a:t>）和二氧化锰（</a:t>
            </a:r>
            <a:r>
              <a:rPr lang="en-US" sz="2400" b="1">
                <a:latin typeface="华文中宋" pitchFamily="2" charset="-122"/>
                <a:ea typeface="华文中宋" pitchFamily="2" charset="-122"/>
              </a:rPr>
              <a:t>MnO</a:t>
            </a:r>
            <a:r>
              <a:rPr lang="en-US" sz="2400" b="1" baseline="-2000">
                <a:latin typeface="华文中宋" pitchFamily="2" charset="-122"/>
                <a:ea typeface="华文中宋" pitchFamily="2" charset="-122"/>
              </a:rPr>
              <a:t>2</a:t>
            </a:r>
            <a:r>
              <a:rPr lang="zh-CN" altLang="en-US" sz="2400" b="1">
                <a:latin typeface="华文中宋" pitchFamily="2" charset="-122"/>
                <a:ea typeface="华文中宋" pitchFamily="2" charset="-122"/>
              </a:rPr>
              <a:t>）制取氧气</a:t>
            </a:r>
          </a:p>
        </p:txBody>
      </p:sp>
      <p:pic>
        <p:nvPicPr>
          <p:cNvPr id="15363" name="Object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79613" y="620713"/>
            <a:ext cx="5184775" cy="282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4" name="Rectangle 6"/>
          <p:cNvSpPr>
            <a:spLocks noChangeArrowheads="1"/>
          </p:cNvSpPr>
          <p:nvPr/>
        </p:nvSpPr>
        <p:spPr bwMode="auto">
          <a:xfrm>
            <a:off x="647700" y="3644900"/>
            <a:ext cx="8496300" cy="1004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zh-CN" altLang="en-US" sz="2400" b="1">
                <a:latin typeface="华文中宋" pitchFamily="2" charset="-122"/>
                <a:ea typeface="华文中宋" pitchFamily="2" charset="-122"/>
              </a:rPr>
              <a:t>（</a:t>
            </a:r>
            <a:r>
              <a:rPr lang="en-US" sz="2400" b="1">
                <a:latin typeface="华文中宋" pitchFamily="2" charset="-122"/>
                <a:ea typeface="华文中宋" pitchFamily="2" charset="-122"/>
              </a:rPr>
              <a:t>1</a:t>
            </a:r>
            <a:r>
              <a:rPr lang="zh-CN" altLang="en-US" sz="2400" b="1">
                <a:latin typeface="华文中宋" pitchFamily="2" charset="-122"/>
                <a:ea typeface="华文中宋" pitchFamily="2" charset="-122"/>
              </a:rPr>
              <a:t>）在上图所示装置中，使用了哪些仪器？</a:t>
            </a:r>
          </a:p>
          <a:p>
            <a:pPr algn="l"/>
            <a:r>
              <a:rPr lang="zh-CN" altLang="en-US" sz="2400" b="1">
                <a:latin typeface="华文中宋" pitchFamily="2" charset="-122"/>
                <a:ea typeface="华文中宋" pitchFamily="2" charset="-122"/>
              </a:rPr>
              <a:t>（</a:t>
            </a:r>
            <a:r>
              <a:rPr lang="en-US" sz="2400" b="1">
                <a:latin typeface="华文中宋" pitchFamily="2" charset="-122"/>
                <a:ea typeface="华文中宋" pitchFamily="2" charset="-122"/>
              </a:rPr>
              <a:t>2</a:t>
            </a:r>
            <a:r>
              <a:rPr lang="zh-CN" altLang="en-US" sz="2400" b="1">
                <a:latin typeface="华文中宋" pitchFamily="2" charset="-122"/>
                <a:ea typeface="华文中宋" pitchFamily="2" charset="-122"/>
              </a:rPr>
              <a:t>）哪部分是气体</a:t>
            </a:r>
            <a:r>
              <a:rPr lang="zh-CN" altLang="en-US" sz="2400" b="1">
                <a:solidFill>
                  <a:srgbClr val="FF0000"/>
                </a:solidFill>
                <a:latin typeface="华文中宋" pitchFamily="2" charset="-122"/>
                <a:ea typeface="华文中宋" pitchFamily="2" charset="-122"/>
              </a:rPr>
              <a:t>发生装置</a:t>
            </a:r>
            <a:r>
              <a:rPr lang="zh-CN" altLang="en-US" sz="2400" b="1">
                <a:latin typeface="华文中宋" pitchFamily="2" charset="-122"/>
                <a:ea typeface="华文中宋" pitchFamily="2" charset="-122"/>
              </a:rPr>
              <a:t>，哪部分是气体</a:t>
            </a:r>
            <a:r>
              <a:rPr lang="zh-CN" altLang="en-US" sz="2400" b="1">
                <a:solidFill>
                  <a:srgbClr val="FF0000"/>
                </a:solidFill>
                <a:latin typeface="华文中宋" pitchFamily="2" charset="-122"/>
                <a:ea typeface="华文中宋" pitchFamily="2" charset="-122"/>
              </a:rPr>
              <a:t>收集装置</a:t>
            </a:r>
            <a:r>
              <a:rPr lang="zh-CN" altLang="en-US" sz="2400" b="1">
                <a:latin typeface="华文中宋" pitchFamily="2" charset="-122"/>
                <a:ea typeface="华文中宋" pitchFamily="2" charset="-122"/>
              </a:rPr>
              <a:t>？</a:t>
            </a:r>
          </a:p>
        </p:txBody>
      </p:sp>
      <p:sp>
        <p:nvSpPr>
          <p:cNvPr id="15365" name="Line 7"/>
          <p:cNvSpPr>
            <a:spLocks noChangeShapeType="1"/>
          </p:cNvSpPr>
          <p:nvPr/>
        </p:nvSpPr>
        <p:spPr bwMode="auto">
          <a:xfrm>
            <a:off x="4932363" y="620713"/>
            <a:ext cx="0" cy="3168650"/>
          </a:xfrm>
          <a:prstGeom prst="line">
            <a:avLst/>
          </a:prstGeom>
          <a:noFill/>
          <a:ln w="57150" cmpd="sng">
            <a:solidFill>
              <a:srgbClr val="FF0000"/>
            </a:solidFill>
            <a:prstDash val="dash"/>
            <a:round/>
            <a:headEnd/>
            <a:tailEnd/>
          </a:ln>
        </p:spPr>
        <p:txBody>
          <a:bodyPr wrap="none"/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53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53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5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 Box 3"/>
          <p:cNvSpPr txBox="1">
            <a:spLocks noChangeArrowheads="1"/>
          </p:cNvSpPr>
          <p:nvPr/>
        </p:nvSpPr>
        <p:spPr bwMode="auto">
          <a:xfrm>
            <a:off x="1331913" y="1557338"/>
            <a:ext cx="6934200" cy="2559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zh-CN" altLang="en-US" sz="5400" b="1">
                <a:ea typeface="隶书" pitchFamily="49" charset="-122"/>
              </a:rPr>
              <a:t>过氧化氢制氧气和氯酸钾制氧气的发生装置能否相同？</a:t>
            </a:r>
          </a:p>
        </p:txBody>
      </p:sp>
      <p:sp>
        <p:nvSpPr>
          <p:cNvPr id="16387" name="Text Box 3"/>
          <p:cNvSpPr txBox="1">
            <a:spLocks noChangeArrowheads="1"/>
          </p:cNvSpPr>
          <p:nvPr/>
        </p:nvSpPr>
        <p:spPr bwMode="auto">
          <a:xfrm>
            <a:off x="971550" y="260350"/>
            <a:ext cx="2012950" cy="1189038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zh-CN" altLang="en-US" sz="7200">
                <a:solidFill>
                  <a:srgbClr val="0000FF"/>
                </a:solidFill>
              </a:rPr>
              <a:t>讨论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6" grpId="0" autoUpdateAnimBg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yhx4"/>
          <p:cNvPicPr>
            <a:picLocks noChangeAspect="1" noChangeArrowheads="1"/>
          </p:cNvPicPr>
          <p:nvPr/>
        </p:nvPicPr>
        <p:blipFill>
          <a:blip r:embed="rId2">
            <a:lum contrast="30000"/>
          </a:blip>
          <a:srcRect r="159"/>
          <a:stretch>
            <a:fillRect/>
          </a:stretch>
        </p:blipFill>
        <p:spPr bwMode="auto">
          <a:xfrm>
            <a:off x="611188" y="0"/>
            <a:ext cx="2268537" cy="299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1" name="Text Box 4"/>
          <p:cNvSpPr txBox="1">
            <a:spLocks noChangeArrowheads="1"/>
          </p:cNvSpPr>
          <p:nvPr/>
        </p:nvSpPr>
        <p:spPr bwMode="auto">
          <a:xfrm>
            <a:off x="4932363" y="1196975"/>
            <a:ext cx="3959225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zh-CN" altLang="en-US" sz="3600" b="1">
                <a:ea typeface="华文中宋" pitchFamily="2" charset="-122"/>
              </a:rPr>
              <a:t>反应物都是</a:t>
            </a:r>
            <a:r>
              <a:rPr lang="zh-CN" altLang="en-US" sz="3600" b="1">
                <a:solidFill>
                  <a:srgbClr val="D60093"/>
                </a:solidFill>
                <a:ea typeface="华文中宋" pitchFamily="2" charset="-122"/>
              </a:rPr>
              <a:t>固体</a:t>
            </a:r>
            <a:r>
              <a:rPr lang="zh-CN" altLang="en-US" sz="3600" b="1">
                <a:ea typeface="华文中宋" pitchFamily="2" charset="-122"/>
              </a:rPr>
              <a:t>，反应需要</a:t>
            </a:r>
            <a:r>
              <a:rPr lang="zh-CN" altLang="en-US" sz="3600" b="1">
                <a:solidFill>
                  <a:srgbClr val="D60093"/>
                </a:solidFill>
                <a:ea typeface="华文中宋" pitchFamily="2" charset="-122"/>
              </a:rPr>
              <a:t>加热</a:t>
            </a:r>
          </a:p>
        </p:txBody>
      </p:sp>
      <p:sp>
        <p:nvSpPr>
          <p:cNvPr id="17412" name="Text Box 5"/>
          <p:cNvSpPr txBox="1">
            <a:spLocks noChangeArrowheads="1"/>
          </p:cNvSpPr>
          <p:nvPr/>
        </p:nvSpPr>
        <p:spPr bwMode="auto">
          <a:xfrm>
            <a:off x="4716463" y="3716338"/>
            <a:ext cx="3581400" cy="1987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lnSpc>
                <a:spcPct val="115000"/>
              </a:lnSpc>
              <a:spcBef>
                <a:spcPct val="0"/>
              </a:spcBef>
            </a:pPr>
            <a:r>
              <a:rPr lang="zh-CN" altLang="en-US" sz="3600" b="1">
                <a:ea typeface="华文中宋" pitchFamily="2" charset="-122"/>
              </a:rPr>
              <a:t>反应物是</a:t>
            </a:r>
            <a:r>
              <a:rPr lang="zh-CN" altLang="en-US" sz="3600" b="1">
                <a:solidFill>
                  <a:srgbClr val="D60093"/>
                </a:solidFill>
                <a:ea typeface="华文中宋" pitchFamily="2" charset="-122"/>
              </a:rPr>
              <a:t>固体和液体的混合物，</a:t>
            </a:r>
          </a:p>
          <a:p>
            <a:pPr algn="l">
              <a:lnSpc>
                <a:spcPct val="115000"/>
              </a:lnSpc>
              <a:spcBef>
                <a:spcPct val="0"/>
              </a:spcBef>
            </a:pPr>
            <a:r>
              <a:rPr lang="zh-CN" altLang="en-US" sz="3600" b="1">
                <a:ea typeface="华文中宋" pitchFamily="2" charset="-122"/>
              </a:rPr>
              <a:t>反应</a:t>
            </a:r>
            <a:r>
              <a:rPr lang="zh-CN" altLang="en-US" sz="3600" b="1">
                <a:solidFill>
                  <a:srgbClr val="D60093"/>
                </a:solidFill>
                <a:ea typeface="华文中宋" pitchFamily="2" charset="-122"/>
              </a:rPr>
              <a:t>不需要加热</a:t>
            </a:r>
          </a:p>
        </p:txBody>
      </p:sp>
      <p:sp>
        <p:nvSpPr>
          <p:cNvPr id="17413" name="Text Box 6"/>
          <p:cNvSpPr txBox="1">
            <a:spLocks noChangeArrowheads="1"/>
          </p:cNvSpPr>
          <p:nvPr/>
        </p:nvSpPr>
        <p:spPr bwMode="auto">
          <a:xfrm>
            <a:off x="4716463" y="2852738"/>
            <a:ext cx="3841750" cy="823912"/>
          </a:xfrm>
          <a:prstGeom prst="rect">
            <a:avLst/>
          </a:prstGeom>
          <a:solidFill>
            <a:srgbClr val="FFFF66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>
              <a:spcBef>
                <a:spcPct val="0"/>
              </a:spcBef>
            </a:pPr>
            <a:r>
              <a:rPr lang="zh-CN" altLang="en-US" sz="4800" b="1">
                <a:solidFill>
                  <a:srgbClr val="6600FF"/>
                </a:solidFill>
                <a:latin typeface="华文宋体" pitchFamily="2" charset="-122"/>
                <a:ea typeface="华文宋体" pitchFamily="2" charset="-122"/>
              </a:rPr>
              <a:t>固液不加热型</a:t>
            </a:r>
          </a:p>
        </p:txBody>
      </p:sp>
      <p:sp>
        <p:nvSpPr>
          <p:cNvPr id="17414" name="Text Box 7"/>
          <p:cNvSpPr txBox="1">
            <a:spLocks noChangeArrowheads="1"/>
          </p:cNvSpPr>
          <p:nvPr/>
        </p:nvSpPr>
        <p:spPr bwMode="auto">
          <a:xfrm>
            <a:off x="5003800" y="260350"/>
            <a:ext cx="3232150" cy="823913"/>
          </a:xfrm>
          <a:prstGeom prst="rect">
            <a:avLst/>
          </a:prstGeom>
          <a:solidFill>
            <a:srgbClr val="FFFF66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>
              <a:spcBef>
                <a:spcPct val="0"/>
              </a:spcBef>
            </a:pPr>
            <a:r>
              <a:rPr lang="zh-CN" altLang="en-US" sz="4800" b="1">
                <a:solidFill>
                  <a:srgbClr val="6600FF"/>
                </a:solidFill>
                <a:latin typeface="华文宋体" pitchFamily="2" charset="-122"/>
                <a:ea typeface="华文宋体" pitchFamily="2" charset="-122"/>
              </a:rPr>
              <a:t>固固加热型</a:t>
            </a:r>
          </a:p>
        </p:txBody>
      </p:sp>
      <p:pic>
        <p:nvPicPr>
          <p:cNvPr id="17415" name="Picture 8" descr="yhx"/>
          <p:cNvPicPr>
            <a:picLocks noChangeAspect="1" noChangeArrowheads="1"/>
          </p:cNvPicPr>
          <p:nvPr/>
        </p:nvPicPr>
        <p:blipFill>
          <a:blip r:embed="rId3">
            <a:lum contrast="30000"/>
          </a:blip>
          <a:srcRect r="48056"/>
          <a:stretch>
            <a:fillRect/>
          </a:stretch>
        </p:blipFill>
        <p:spPr bwMode="auto">
          <a:xfrm>
            <a:off x="539750" y="2997200"/>
            <a:ext cx="2374900" cy="3240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300"/>
                                        <p:tgtEl>
                                          <p:spTgt spid="174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74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74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74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74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300"/>
                                        <p:tgtEl>
                                          <p:spTgt spid="17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1" grpId="0" autoUpdateAnimBg="0"/>
      <p:bldP spid="17412" grpId="0" autoUpdateAnimBg="0"/>
      <p:bldP spid="17413" grpId="0" animBg="1" autoUpdateAnimBg="0"/>
      <p:bldP spid="17414" grpId="0" animBg="1" autoUpdateAnimBg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yhx"/>
          <p:cNvPicPr>
            <a:picLocks noChangeAspect="1" noChangeArrowheads="1"/>
          </p:cNvPicPr>
          <p:nvPr/>
        </p:nvPicPr>
        <p:blipFill>
          <a:blip r:embed="rId2">
            <a:lum contrast="30000"/>
          </a:blip>
          <a:srcRect/>
          <a:stretch>
            <a:fillRect/>
          </a:stretch>
        </p:blipFill>
        <p:spPr bwMode="auto">
          <a:xfrm>
            <a:off x="4572000" y="908050"/>
            <a:ext cx="3384550" cy="2449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5" name="Text Box 3"/>
          <p:cNvSpPr txBox="1">
            <a:spLocks noChangeArrowheads="1"/>
          </p:cNvSpPr>
          <p:nvPr/>
        </p:nvSpPr>
        <p:spPr bwMode="auto">
          <a:xfrm>
            <a:off x="1524000" y="228600"/>
            <a:ext cx="3897313" cy="830263"/>
          </a:xfrm>
          <a:prstGeom prst="rect">
            <a:avLst/>
          </a:prstGeom>
          <a:solidFill>
            <a:srgbClr val="FFFF66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>
              <a:spcBef>
                <a:spcPct val="0"/>
              </a:spcBef>
            </a:pPr>
            <a:r>
              <a:rPr lang="zh-CN" altLang="en-US" sz="4800" b="1">
                <a:solidFill>
                  <a:srgbClr val="6600FF"/>
                </a:solidFill>
                <a:latin typeface="永中仿宋" pitchFamily="2" charset="-122"/>
                <a:ea typeface="永中仿宋" pitchFamily="2" charset="-122"/>
              </a:rPr>
              <a:t>固液不加热型</a:t>
            </a:r>
          </a:p>
        </p:txBody>
      </p:sp>
      <p:grpSp>
        <p:nvGrpSpPr>
          <p:cNvPr id="18436" name="Group 4"/>
          <p:cNvGrpSpPr>
            <a:grpSpLocks/>
          </p:cNvGrpSpPr>
          <p:nvPr/>
        </p:nvGrpSpPr>
        <p:grpSpPr bwMode="auto">
          <a:xfrm>
            <a:off x="755650" y="914400"/>
            <a:ext cx="2592388" cy="2586038"/>
            <a:chOff x="0" y="0"/>
            <a:chExt cx="2358" cy="1769"/>
          </a:xfrm>
        </p:grpSpPr>
        <p:grpSp>
          <p:nvGrpSpPr>
            <p:cNvPr id="18437" name="Group 5"/>
            <p:cNvGrpSpPr>
              <a:grpSpLocks/>
            </p:cNvGrpSpPr>
            <p:nvPr/>
          </p:nvGrpSpPr>
          <p:grpSpPr bwMode="auto">
            <a:xfrm>
              <a:off x="0" y="0"/>
              <a:ext cx="1386" cy="1769"/>
              <a:chOff x="0" y="0"/>
              <a:chExt cx="1539" cy="2186"/>
            </a:xfrm>
          </p:grpSpPr>
          <p:grpSp>
            <p:nvGrpSpPr>
              <p:cNvPr id="18438" name="Group 6"/>
              <p:cNvGrpSpPr>
                <a:grpSpLocks/>
              </p:cNvGrpSpPr>
              <p:nvPr/>
            </p:nvGrpSpPr>
            <p:grpSpPr bwMode="auto">
              <a:xfrm>
                <a:off x="1205" y="433"/>
                <a:ext cx="334" cy="119"/>
                <a:chOff x="0" y="0"/>
                <a:chExt cx="334" cy="119"/>
              </a:xfrm>
            </p:grpSpPr>
            <p:sp>
              <p:nvSpPr>
                <p:cNvPr id="18439" name="Rectangle 7"/>
                <p:cNvSpPr>
                  <a:spLocks noChangeArrowheads="1"/>
                </p:cNvSpPr>
                <p:nvPr/>
              </p:nvSpPr>
              <p:spPr bwMode="auto">
                <a:xfrm>
                  <a:off x="90" y="27"/>
                  <a:ext cx="154" cy="78"/>
                </a:xfrm>
                <a:prstGeom prst="rect">
                  <a:avLst/>
                </a:prstGeom>
                <a:solidFill>
                  <a:srgbClr val="5C0000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8440" name="AutoShape 8"/>
                <p:cNvSpPr>
                  <a:spLocks noChangeArrowheads="1"/>
                </p:cNvSpPr>
                <p:nvPr/>
              </p:nvSpPr>
              <p:spPr bwMode="auto">
                <a:xfrm>
                  <a:off x="0" y="0"/>
                  <a:ext cx="112" cy="119"/>
                </a:xfrm>
                <a:prstGeom prst="flowChartDelay">
                  <a:avLst/>
                </a:prstGeom>
                <a:solidFill>
                  <a:srgbClr val="5C0000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8441" name="AutoShape 9"/>
                <p:cNvSpPr>
                  <a:spLocks noChangeArrowheads="1"/>
                </p:cNvSpPr>
                <p:nvPr/>
              </p:nvSpPr>
              <p:spPr bwMode="auto">
                <a:xfrm flipH="1">
                  <a:off x="222" y="0"/>
                  <a:ext cx="112" cy="119"/>
                </a:xfrm>
                <a:prstGeom prst="flowChartDelay">
                  <a:avLst/>
                </a:prstGeom>
                <a:solidFill>
                  <a:srgbClr val="5C0000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zh-CN" altLang="en-US"/>
                </a:p>
              </p:txBody>
            </p:sp>
          </p:grpSp>
          <p:grpSp>
            <p:nvGrpSpPr>
              <p:cNvPr id="18442" name="Group 10"/>
              <p:cNvGrpSpPr>
                <a:grpSpLocks/>
              </p:cNvGrpSpPr>
              <p:nvPr/>
            </p:nvGrpSpPr>
            <p:grpSpPr bwMode="auto">
              <a:xfrm>
                <a:off x="0" y="0"/>
                <a:ext cx="1202" cy="2186"/>
                <a:chOff x="0" y="0"/>
                <a:chExt cx="1202" cy="2186"/>
              </a:xfrm>
            </p:grpSpPr>
            <p:grpSp>
              <p:nvGrpSpPr>
                <p:cNvPr id="18443" name="Group 11"/>
                <p:cNvGrpSpPr>
                  <a:grpSpLocks/>
                </p:cNvGrpSpPr>
                <p:nvPr/>
              </p:nvGrpSpPr>
              <p:grpSpPr bwMode="auto">
                <a:xfrm>
                  <a:off x="0" y="766"/>
                  <a:ext cx="617" cy="1420"/>
                  <a:chOff x="0" y="0"/>
                  <a:chExt cx="618" cy="1424"/>
                </a:xfrm>
              </p:grpSpPr>
              <p:grpSp>
                <p:nvGrpSpPr>
                  <p:cNvPr id="18444" name="Group 12"/>
                  <p:cNvGrpSpPr>
                    <a:grpSpLocks/>
                  </p:cNvGrpSpPr>
                  <p:nvPr/>
                </p:nvGrpSpPr>
                <p:grpSpPr bwMode="auto">
                  <a:xfrm>
                    <a:off x="0" y="0"/>
                    <a:ext cx="618" cy="1398"/>
                    <a:chOff x="0" y="0"/>
                    <a:chExt cx="618" cy="1398"/>
                  </a:xfrm>
                </p:grpSpPr>
                <p:sp>
                  <p:nvSpPr>
                    <p:cNvPr id="18445" name="Oval 1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0" y="780"/>
                      <a:ext cx="618" cy="618"/>
                    </a:xfrm>
                    <a:prstGeom prst="ellipse">
                      <a:avLst/>
                    </a:prstGeom>
                    <a:solidFill>
                      <a:srgbClr val="FFFFFF"/>
                    </a:solidFill>
                    <a:ln w="9525" cmpd="sng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18446" name="Freeform 14"/>
                    <p:cNvSpPr>
                      <a:spLocks/>
                    </p:cNvSpPr>
                    <p:nvPr/>
                  </p:nvSpPr>
                  <p:spPr bwMode="auto">
                    <a:xfrm>
                      <a:off x="220" y="0"/>
                      <a:ext cx="175" cy="796"/>
                    </a:xfrm>
                    <a:custGeom>
                      <a:avLst/>
                      <a:gdLst>
                        <a:gd name="T0" fmla="*/ 0 w 540"/>
                        <a:gd name="T1" fmla="*/ 0 h 1560"/>
                        <a:gd name="T2" fmla="*/ 540 w 540"/>
                        <a:gd name="T3" fmla="*/ 1560 h 1560"/>
                      </a:gdLst>
                      <a:ahLst/>
                      <a:cxnLst>
                        <a:cxn ang="0">
                          <a:pos x="0" y="1560"/>
                        </a:cxn>
                        <a:cxn ang="0">
                          <a:pos x="0" y="0"/>
                        </a:cxn>
                        <a:cxn ang="0">
                          <a:pos x="540" y="0"/>
                        </a:cxn>
                        <a:cxn ang="0">
                          <a:pos x="540" y="1560"/>
                        </a:cxn>
                      </a:cxnLst>
                      <a:rect l="T0" t="T1" r="T2" b="T3"/>
                      <a:pathLst>
                        <a:path w="540" h="1560">
                          <a:moveTo>
                            <a:pt x="0" y="1560"/>
                          </a:moveTo>
                          <a:lnTo>
                            <a:pt x="0" y="0"/>
                          </a:lnTo>
                          <a:lnTo>
                            <a:pt x="540" y="0"/>
                          </a:lnTo>
                          <a:lnTo>
                            <a:pt x="540" y="1560"/>
                          </a:lnTo>
                        </a:path>
                      </a:pathLst>
                    </a:custGeom>
                    <a:solidFill>
                      <a:srgbClr val="FFFFFF"/>
                    </a:solidFill>
                    <a:ln w="9525" cmpd="sng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</p:grpSp>
              <p:grpSp>
                <p:nvGrpSpPr>
                  <p:cNvPr id="18447" name="Group 15"/>
                  <p:cNvGrpSpPr>
                    <a:grpSpLocks/>
                  </p:cNvGrpSpPr>
                  <p:nvPr/>
                </p:nvGrpSpPr>
                <p:grpSpPr bwMode="auto">
                  <a:xfrm>
                    <a:off x="147" y="1369"/>
                    <a:ext cx="293" cy="55"/>
                    <a:chOff x="0" y="0"/>
                    <a:chExt cx="1440" cy="156"/>
                  </a:xfrm>
                </p:grpSpPr>
                <p:sp>
                  <p:nvSpPr>
                    <p:cNvPr id="18448" name="Rectangle 1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0" y="0"/>
                      <a:ext cx="1440" cy="156"/>
                    </a:xfrm>
                    <a:prstGeom prst="rect">
                      <a:avLst/>
                    </a:prstGeom>
                    <a:solidFill>
                      <a:srgbClr val="FFFFFF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18449" name="Line 1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0" y="0"/>
                      <a:ext cx="1440" cy="0"/>
                    </a:xfrm>
                    <a:prstGeom prst="line">
                      <a:avLst/>
                    </a:prstGeom>
                    <a:noFill/>
                    <a:ln w="9525" cmpd="sng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</p:grpSp>
            </p:grpSp>
            <p:grpSp>
              <p:nvGrpSpPr>
                <p:cNvPr id="18450" name="Group 18"/>
                <p:cNvGrpSpPr>
                  <a:grpSpLocks/>
                </p:cNvGrpSpPr>
                <p:nvPr/>
              </p:nvGrpSpPr>
              <p:grpSpPr bwMode="auto">
                <a:xfrm>
                  <a:off x="130" y="0"/>
                  <a:ext cx="307" cy="690"/>
                  <a:chOff x="0" y="0"/>
                  <a:chExt cx="323" cy="726"/>
                </a:xfrm>
              </p:grpSpPr>
              <p:grpSp>
                <p:nvGrpSpPr>
                  <p:cNvPr id="18451" name="Group 19"/>
                  <p:cNvGrpSpPr>
                    <a:grpSpLocks/>
                  </p:cNvGrpSpPr>
                  <p:nvPr/>
                </p:nvGrpSpPr>
                <p:grpSpPr bwMode="auto">
                  <a:xfrm>
                    <a:off x="0" y="0"/>
                    <a:ext cx="323" cy="726"/>
                    <a:chOff x="0" y="0"/>
                    <a:chExt cx="323" cy="726"/>
                  </a:xfrm>
                </p:grpSpPr>
                <p:grpSp>
                  <p:nvGrpSpPr>
                    <p:cNvPr id="18452" name="Group 20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0" y="0"/>
                      <a:ext cx="323" cy="358"/>
                      <a:chOff x="0" y="0"/>
                      <a:chExt cx="323" cy="358"/>
                    </a:xfrm>
                  </p:grpSpPr>
                  <p:sp>
                    <p:nvSpPr>
                      <p:cNvPr id="18453" name="Oval 21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0" y="43"/>
                        <a:ext cx="314" cy="315"/>
                      </a:xfrm>
                      <a:prstGeom prst="ellipse">
                        <a:avLst/>
                      </a:prstGeom>
                      <a:noFill/>
                      <a:ln w="9525" cmpd="sng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zh-CN" altLang="en-US"/>
                      </a:p>
                    </p:txBody>
                  </p:sp>
                  <p:sp>
                    <p:nvSpPr>
                      <p:cNvPr id="18454" name="xjhxzj1" descr="横虚线"/>
                      <p:cNvSpPr>
                        <a:spLocks/>
                      </p:cNvSpPr>
                      <p:nvPr/>
                    </p:nvSpPr>
                    <p:spPr bwMode="auto">
                      <a:xfrm rot="5400000">
                        <a:off x="80" y="130"/>
                        <a:ext cx="144" cy="278"/>
                      </a:xfrm>
                      <a:custGeom>
                        <a:avLst/>
                        <a:gdLst>
                          <a:gd name="T0" fmla="*/ 0 w 532"/>
                          <a:gd name="T1" fmla="*/ 0 h 1065"/>
                          <a:gd name="T2" fmla="*/ 532 w 532"/>
                          <a:gd name="T3" fmla="*/ 1065 h 1065"/>
                        </a:gdLst>
                        <a:ahLst/>
                        <a:cxnLst>
                          <a:cxn ang="0">
                            <a:pos x="19" y="0"/>
                          </a:cxn>
                          <a:cxn ang="0">
                            <a:pos x="56" y="3"/>
                          </a:cxn>
                          <a:cxn ang="0">
                            <a:pos x="92" y="8"/>
                          </a:cxn>
                          <a:cxn ang="0">
                            <a:pos x="129" y="16"/>
                          </a:cxn>
                          <a:cxn ang="0">
                            <a:pos x="164" y="26"/>
                          </a:cxn>
                          <a:cxn ang="0">
                            <a:pos x="199" y="39"/>
                          </a:cxn>
                          <a:cxn ang="0">
                            <a:pos x="233" y="54"/>
                          </a:cxn>
                          <a:cxn ang="0">
                            <a:pos x="266" y="71"/>
                          </a:cxn>
                          <a:cxn ang="0">
                            <a:pos x="297" y="91"/>
                          </a:cxn>
                          <a:cxn ang="0">
                            <a:pos x="328" y="113"/>
                          </a:cxn>
                          <a:cxn ang="0">
                            <a:pos x="356" y="137"/>
                          </a:cxn>
                          <a:cxn ang="0">
                            <a:pos x="383" y="163"/>
                          </a:cxn>
                          <a:cxn ang="0">
                            <a:pos x="408" y="190"/>
                          </a:cxn>
                          <a:cxn ang="0">
                            <a:pos x="430" y="219"/>
                          </a:cxn>
                          <a:cxn ang="0">
                            <a:pos x="451" y="250"/>
                          </a:cxn>
                          <a:cxn ang="0">
                            <a:pos x="470" y="282"/>
                          </a:cxn>
                          <a:cxn ang="0">
                            <a:pos x="486" y="316"/>
                          </a:cxn>
                          <a:cxn ang="0">
                            <a:pos x="500" y="350"/>
                          </a:cxn>
                          <a:cxn ang="0">
                            <a:pos x="511" y="386"/>
                          </a:cxn>
                          <a:cxn ang="0">
                            <a:pos x="520" y="422"/>
                          </a:cxn>
                          <a:cxn ang="0">
                            <a:pos x="527" y="458"/>
                          </a:cxn>
                          <a:cxn ang="0">
                            <a:pos x="531" y="495"/>
                          </a:cxn>
                          <a:cxn ang="0">
                            <a:pos x="532" y="533"/>
                          </a:cxn>
                          <a:cxn ang="0">
                            <a:pos x="531" y="570"/>
                          </a:cxn>
                          <a:cxn ang="0">
                            <a:pos x="527" y="607"/>
                          </a:cxn>
                          <a:cxn ang="0">
                            <a:pos x="520" y="643"/>
                          </a:cxn>
                          <a:cxn ang="0">
                            <a:pos x="511" y="679"/>
                          </a:cxn>
                          <a:cxn ang="0">
                            <a:pos x="500" y="715"/>
                          </a:cxn>
                          <a:cxn ang="0">
                            <a:pos x="486" y="749"/>
                          </a:cxn>
                          <a:cxn ang="0">
                            <a:pos x="470" y="783"/>
                          </a:cxn>
                          <a:cxn ang="0">
                            <a:pos x="451" y="815"/>
                          </a:cxn>
                          <a:cxn ang="0">
                            <a:pos x="430" y="846"/>
                          </a:cxn>
                          <a:cxn ang="0">
                            <a:pos x="408" y="875"/>
                          </a:cxn>
                          <a:cxn ang="0">
                            <a:pos x="383" y="902"/>
                          </a:cxn>
                          <a:cxn ang="0">
                            <a:pos x="356" y="928"/>
                          </a:cxn>
                          <a:cxn ang="0">
                            <a:pos x="328" y="952"/>
                          </a:cxn>
                          <a:cxn ang="0">
                            <a:pos x="297" y="974"/>
                          </a:cxn>
                          <a:cxn ang="0">
                            <a:pos x="266" y="994"/>
                          </a:cxn>
                          <a:cxn ang="0">
                            <a:pos x="233" y="1011"/>
                          </a:cxn>
                          <a:cxn ang="0">
                            <a:pos x="199" y="1026"/>
                          </a:cxn>
                          <a:cxn ang="0">
                            <a:pos x="164" y="1039"/>
                          </a:cxn>
                          <a:cxn ang="0">
                            <a:pos x="129" y="1049"/>
                          </a:cxn>
                          <a:cxn ang="0">
                            <a:pos x="92" y="1057"/>
                          </a:cxn>
                          <a:cxn ang="0">
                            <a:pos x="56" y="1062"/>
                          </a:cxn>
                          <a:cxn ang="0">
                            <a:pos x="19" y="1065"/>
                          </a:cxn>
                        </a:cxnLst>
                        <a:rect l="T0" t="T1" r="T2" b="T3"/>
                        <a:pathLst>
                          <a:path w="532" h="1065">
                            <a:moveTo>
                              <a:pt x="0" y="0"/>
                            </a:moveTo>
                            <a:lnTo>
                              <a:pt x="19" y="0"/>
                            </a:lnTo>
                            <a:lnTo>
                              <a:pt x="37" y="1"/>
                            </a:lnTo>
                            <a:lnTo>
                              <a:pt x="56" y="3"/>
                            </a:lnTo>
                            <a:lnTo>
                              <a:pt x="74" y="5"/>
                            </a:lnTo>
                            <a:lnTo>
                              <a:pt x="92" y="8"/>
                            </a:lnTo>
                            <a:lnTo>
                              <a:pt x="111" y="12"/>
                            </a:lnTo>
                            <a:lnTo>
                              <a:pt x="129" y="16"/>
                            </a:lnTo>
                            <a:lnTo>
                              <a:pt x="147" y="21"/>
                            </a:lnTo>
                            <a:lnTo>
                              <a:pt x="164" y="26"/>
                            </a:lnTo>
                            <a:lnTo>
                              <a:pt x="182" y="32"/>
                            </a:lnTo>
                            <a:lnTo>
                              <a:pt x="199" y="39"/>
                            </a:lnTo>
                            <a:lnTo>
                              <a:pt x="216" y="46"/>
                            </a:lnTo>
                            <a:lnTo>
                              <a:pt x="233" y="54"/>
                            </a:lnTo>
                            <a:lnTo>
                              <a:pt x="250" y="62"/>
                            </a:lnTo>
                            <a:lnTo>
                              <a:pt x="266" y="71"/>
                            </a:lnTo>
                            <a:lnTo>
                              <a:pt x="282" y="81"/>
                            </a:lnTo>
                            <a:lnTo>
                              <a:pt x="297" y="91"/>
                            </a:lnTo>
                            <a:lnTo>
                              <a:pt x="313" y="102"/>
                            </a:lnTo>
                            <a:lnTo>
                              <a:pt x="328" y="113"/>
                            </a:lnTo>
                            <a:lnTo>
                              <a:pt x="342" y="125"/>
                            </a:lnTo>
                            <a:lnTo>
                              <a:pt x="356" y="137"/>
                            </a:lnTo>
                            <a:lnTo>
                              <a:pt x="370" y="149"/>
                            </a:lnTo>
                            <a:lnTo>
                              <a:pt x="383" y="163"/>
                            </a:lnTo>
                            <a:lnTo>
                              <a:pt x="395" y="176"/>
                            </a:lnTo>
                            <a:lnTo>
                              <a:pt x="408" y="190"/>
                            </a:lnTo>
                            <a:lnTo>
                              <a:pt x="419" y="205"/>
                            </a:lnTo>
                            <a:lnTo>
                              <a:pt x="430" y="219"/>
                            </a:lnTo>
                            <a:lnTo>
                              <a:pt x="441" y="235"/>
                            </a:lnTo>
                            <a:lnTo>
                              <a:pt x="451" y="250"/>
                            </a:lnTo>
                            <a:lnTo>
                              <a:pt x="461" y="266"/>
                            </a:lnTo>
                            <a:lnTo>
                              <a:pt x="470" y="282"/>
                            </a:lnTo>
                            <a:lnTo>
                              <a:pt x="478" y="299"/>
                            </a:lnTo>
                            <a:lnTo>
                              <a:pt x="486" y="316"/>
                            </a:lnTo>
                            <a:lnTo>
                              <a:pt x="493" y="333"/>
                            </a:lnTo>
                            <a:lnTo>
                              <a:pt x="500" y="350"/>
                            </a:lnTo>
                            <a:lnTo>
                              <a:pt x="506" y="368"/>
                            </a:lnTo>
                            <a:lnTo>
                              <a:pt x="511" y="386"/>
                            </a:lnTo>
                            <a:lnTo>
                              <a:pt x="516" y="404"/>
                            </a:lnTo>
                            <a:lnTo>
                              <a:pt x="520" y="422"/>
                            </a:lnTo>
                            <a:lnTo>
                              <a:pt x="524" y="440"/>
                            </a:lnTo>
                            <a:lnTo>
                              <a:pt x="527" y="458"/>
                            </a:lnTo>
                            <a:lnTo>
                              <a:pt x="529" y="477"/>
                            </a:lnTo>
                            <a:lnTo>
                              <a:pt x="531" y="495"/>
                            </a:lnTo>
                            <a:lnTo>
                              <a:pt x="532" y="514"/>
                            </a:lnTo>
                            <a:lnTo>
                              <a:pt x="532" y="533"/>
                            </a:lnTo>
                            <a:lnTo>
                              <a:pt x="532" y="551"/>
                            </a:lnTo>
                            <a:lnTo>
                              <a:pt x="531" y="570"/>
                            </a:lnTo>
                            <a:lnTo>
                              <a:pt x="529" y="588"/>
                            </a:lnTo>
                            <a:lnTo>
                              <a:pt x="527" y="607"/>
                            </a:lnTo>
                            <a:lnTo>
                              <a:pt x="524" y="625"/>
                            </a:lnTo>
                            <a:lnTo>
                              <a:pt x="520" y="643"/>
                            </a:lnTo>
                            <a:lnTo>
                              <a:pt x="516" y="661"/>
                            </a:lnTo>
                            <a:lnTo>
                              <a:pt x="511" y="679"/>
                            </a:lnTo>
                            <a:lnTo>
                              <a:pt x="506" y="697"/>
                            </a:lnTo>
                            <a:lnTo>
                              <a:pt x="500" y="715"/>
                            </a:lnTo>
                            <a:lnTo>
                              <a:pt x="493" y="732"/>
                            </a:lnTo>
                            <a:lnTo>
                              <a:pt x="486" y="749"/>
                            </a:lnTo>
                            <a:lnTo>
                              <a:pt x="478" y="766"/>
                            </a:lnTo>
                            <a:lnTo>
                              <a:pt x="470" y="783"/>
                            </a:lnTo>
                            <a:lnTo>
                              <a:pt x="461" y="799"/>
                            </a:lnTo>
                            <a:lnTo>
                              <a:pt x="451" y="815"/>
                            </a:lnTo>
                            <a:lnTo>
                              <a:pt x="441" y="830"/>
                            </a:lnTo>
                            <a:lnTo>
                              <a:pt x="430" y="846"/>
                            </a:lnTo>
                            <a:lnTo>
                              <a:pt x="419" y="860"/>
                            </a:lnTo>
                            <a:lnTo>
                              <a:pt x="408" y="875"/>
                            </a:lnTo>
                            <a:lnTo>
                              <a:pt x="395" y="889"/>
                            </a:lnTo>
                            <a:lnTo>
                              <a:pt x="383" y="902"/>
                            </a:lnTo>
                            <a:lnTo>
                              <a:pt x="370" y="916"/>
                            </a:lnTo>
                            <a:lnTo>
                              <a:pt x="356" y="928"/>
                            </a:lnTo>
                            <a:lnTo>
                              <a:pt x="342" y="940"/>
                            </a:lnTo>
                            <a:lnTo>
                              <a:pt x="328" y="952"/>
                            </a:lnTo>
                            <a:lnTo>
                              <a:pt x="313" y="963"/>
                            </a:lnTo>
                            <a:lnTo>
                              <a:pt x="297" y="974"/>
                            </a:lnTo>
                            <a:lnTo>
                              <a:pt x="282" y="984"/>
                            </a:lnTo>
                            <a:lnTo>
                              <a:pt x="266" y="994"/>
                            </a:lnTo>
                            <a:lnTo>
                              <a:pt x="250" y="1003"/>
                            </a:lnTo>
                            <a:lnTo>
                              <a:pt x="233" y="1011"/>
                            </a:lnTo>
                            <a:lnTo>
                              <a:pt x="216" y="1019"/>
                            </a:lnTo>
                            <a:lnTo>
                              <a:pt x="199" y="1026"/>
                            </a:lnTo>
                            <a:lnTo>
                              <a:pt x="182" y="1033"/>
                            </a:lnTo>
                            <a:lnTo>
                              <a:pt x="164" y="1039"/>
                            </a:lnTo>
                            <a:lnTo>
                              <a:pt x="147" y="1044"/>
                            </a:lnTo>
                            <a:lnTo>
                              <a:pt x="129" y="1049"/>
                            </a:lnTo>
                            <a:lnTo>
                              <a:pt x="111" y="1053"/>
                            </a:lnTo>
                            <a:lnTo>
                              <a:pt x="92" y="1057"/>
                            </a:lnTo>
                            <a:lnTo>
                              <a:pt x="74" y="1060"/>
                            </a:lnTo>
                            <a:lnTo>
                              <a:pt x="56" y="1062"/>
                            </a:lnTo>
                            <a:lnTo>
                              <a:pt x="37" y="1064"/>
                            </a:lnTo>
                            <a:lnTo>
                              <a:pt x="19" y="1065"/>
                            </a:lnTo>
                            <a:lnTo>
                              <a:pt x="0" y="1065"/>
                            </a:lnTo>
                          </a:path>
                        </a:pathLst>
                      </a:custGeom>
                      <a:pattFill prst="dashHorz">
                        <a:fgClr>
                          <a:srgbClr val="000000"/>
                        </a:fgClr>
                        <a:bgClr>
                          <a:srgbClr val="FFFFFF"/>
                        </a:bgClr>
                      </a:pattFill>
                      <a:ln w="9525">
                        <a:noFill/>
                        <a:round/>
                        <a:headEnd/>
                        <a:tailEnd/>
                      </a:ln>
                    </p:spPr>
                    <p:txBody>
                      <a:bodyPr rot="10800000" vert="eaVert"/>
                      <a:lstStyle/>
                      <a:p>
                        <a:endParaRPr lang="zh-CN" altLang="en-US"/>
                      </a:p>
                    </p:txBody>
                  </p:sp>
                  <p:sp>
                    <p:nvSpPr>
                      <p:cNvPr id="18455" name="Line 23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0" y="159"/>
                        <a:ext cx="323" cy="0"/>
                      </a:xfrm>
                      <a:prstGeom prst="line">
                        <a:avLst/>
                      </a:prstGeom>
                      <a:noFill/>
                      <a:ln w="9525" cmpd="sng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zh-CN" altLang="en-US"/>
                      </a:p>
                    </p:txBody>
                  </p:sp>
                  <p:sp>
                    <p:nvSpPr>
                      <p:cNvPr id="18456" name="Freeform 24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82" y="0"/>
                        <a:ext cx="143" cy="65"/>
                      </a:xfrm>
                      <a:custGeom>
                        <a:avLst/>
                        <a:gdLst>
                          <a:gd name="T0" fmla="*/ 0 w 540"/>
                          <a:gd name="T1" fmla="*/ 0 h 1560"/>
                          <a:gd name="T2" fmla="*/ 540 w 540"/>
                          <a:gd name="T3" fmla="*/ 1560 h 1560"/>
                        </a:gdLst>
                        <a:ahLst/>
                        <a:cxnLst>
                          <a:cxn ang="0">
                            <a:pos x="0" y="1560"/>
                          </a:cxn>
                          <a:cxn ang="0">
                            <a:pos x="0" y="0"/>
                          </a:cxn>
                          <a:cxn ang="0">
                            <a:pos x="540" y="0"/>
                          </a:cxn>
                          <a:cxn ang="0">
                            <a:pos x="540" y="1560"/>
                          </a:cxn>
                        </a:cxnLst>
                        <a:rect l="T0" t="T1" r="T2" b="T3"/>
                        <a:pathLst>
                          <a:path w="540" h="1560">
                            <a:moveTo>
                              <a:pt x="0" y="1560"/>
                            </a:moveTo>
                            <a:lnTo>
                              <a:pt x="0" y="0"/>
                            </a:lnTo>
                            <a:lnTo>
                              <a:pt x="540" y="0"/>
                            </a:lnTo>
                            <a:lnTo>
                              <a:pt x="540" y="1560"/>
                            </a:lnTo>
                          </a:path>
                        </a:pathLst>
                      </a:custGeom>
                      <a:solidFill>
                        <a:srgbClr val="FFFFFF"/>
                      </a:solidFill>
                      <a:ln w="9525" cmpd="sng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zh-CN" altLang="en-US"/>
                      </a:p>
                    </p:txBody>
                  </p:sp>
                </p:grpSp>
                <p:sp>
                  <p:nvSpPr>
                    <p:cNvPr id="18457" name="Rectangle 25"/>
                    <p:cNvSpPr>
                      <a:spLocks noChangeArrowheads="1"/>
                    </p:cNvSpPr>
                    <p:nvPr/>
                  </p:nvSpPr>
                  <p:spPr bwMode="auto">
                    <a:xfrm rot="5400000" flipH="1">
                      <a:off x="211" y="421"/>
                      <a:ext cx="78" cy="43"/>
                    </a:xfrm>
                    <a:prstGeom prst="rect">
                      <a:avLst/>
                    </a:prstGeom>
                    <a:solidFill>
                      <a:srgbClr val="FFFFFF"/>
                    </a:solidFill>
                    <a:ln w="9525" cmpd="sng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rot="10800000" vert="eaVert"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18458" name="Line 26"/>
                    <p:cNvSpPr>
                      <a:spLocks noChangeShapeType="1"/>
                    </p:cNvSpPr>
                    <p:nvPr/>
                  </p:nvSpPr>
                  <p:spPr bwMode="auto">
                    <a:xfrm rot="16200000">
                      <a:off x="-58" y="524"/>
                      <a:ext cx="397" cy="0"/>
                    </a:xfrm>
                    <a:prstGeom prst="line">
                      <a:avLst/>
                    </a:prstGeom>
                    <a:noFill/>
                    <a:ln w="9525" cmpd="sng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18459" name="Line 27"/>
                    <p:cNvSpPr>
                      <a:spLocks noChangeShapeType="1"/>
                    </p:cNvSpPr>
                    <p:nvPr/>
                  </p:nvSpPr>
                  <p:spPr bwMode="auto">
                    <a:xfrm rot="16200000">
                      <a:off x="-24" y="524"/>
                      <a:ext cx="397" cy="0"/>
                    </a:xfrm>
                    <a:prstGeom prst="line">
                      <a:avLst/>
                    </a:prstGeom>
                    <a:noFill/>
                    <a:ln w="9525" cmpd="sng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18460" name="Rectangle 28"/>
                    <p:cNvSpPr>
                      <a:spLocks noChangeArrowheads="1"/>
                    </p:cNvSpPr>
                    <p:nvPr/>
                  </p:nvSpPr>
                  <p:spPr bwMode="auto">
                    <a:xfrm rot="5400000" flipH="1">
                      <a:off x="147" y="378"/>
                      <a:ext cx="35" cy="127"/>
                    </a:xfrm>
                    <a:prstGeom prst="rect">
                      <a:avLst/>
                    </a:prstGeom>
                    <a:solidFill>
                      <a:srgbClr val="FFFFFF"/>
                    </a:solidFill>
                    <a:ln w="9525" cmpd="sng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rot="10800000" vert="eaVert"/>
                    <a:lstStyle/>
                    <a:p>
                      <a:endParaRPr lang="zh-CN" altLang="en-US"/>
                    </a:p>
                  </p:txBody>
                </p:sp>
              </p:grpSp>
              <p:sp>
                <p:nvSpPr>
                  <p:cNvPr id="18461" name="Rectangle 29"/>
                  <p:cNvSpPr>
                    <a:spLocks noChangeArrowheads="1"/>
                  </p:cNvSpPr>
                  <p:nvPr/>
                </p:nvSpPr>
                <p:spPr bwMode="auto">
                  <a:xfrm rot="5400000" flipH="1">
                    <a:off x="109" y="399"/>
                    <a:ext cx="106" cy="85"/>
                  </a:xfrm>
                  <a:prstGeom prst="rect">
                    <a:avLst/>
                  </a:prstGeom>
                  <a:solidFill>
                    <a:srgbClr val="FFFFFF"/>
                  </a:solidFill>
                  <a:ln w="9525" cmpd="sng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rot="10800000" vert="eaVert"/>
                  <a:lstStyle/>
                  <a:p>
                    <a:endParaRPr lang="zh-CN" altLang="en-US"/>
                  </a:p>
                </p:txBody>
              </p:sp>
            </p:grpSp>
            <p:grpSp>
              <p:nvGrpSpPr>
                <p:cNvPr id="18462" name="Group 30"/>
                <p:cNvGrpSpPr>
                  <a:grpSpLocks noChangeAspect="1"/>
                </p:cNvGrpSpPr>
                <p:nvPr/>
              </p:nvGrpSpPr>
              <p:grpSpPr bwMode="auto">
                <a:xfrm>
                  <a:off x="347" y="471"/>
                  <a:ext cx="855" cy="229"/>
                  <a:chOff x="0" y="0"/>
                  <a:chExt cx="855" cy="229"/>
                </a:xfrm>
              </p:grpSpPr>
              <p:sp>
                <p:nvSpPr>
                  <p:cNvPr id="18463" name="Freeform 31"/>
                  <p:cNvSpPr>
                    <a:spLocks noChangeAspect="1"/>
                  </p:cNvSpPr>
                  <p:nvPr/>
                </p:nvSpPr>
                <p:spPr bwMode="auto">
                  <a:xfrm>
                    <a:off x="36" y="36"/>
                    <a:ext cx="349" cy="193"/>
                  </a:xfrm>
                  <a:custGeom>
                    <a:avLst/>
                    <a:gdLst>
                      <a:gd name="T0" fmla="*/ 0 w 349"/>
                      <a:gd name="T1" fmla="*/ 0 h 193"/>
                      <a:gd name="T2" fmla="*/ 349 w 349"/>
                      <a:gd name="T3" fmla="*/ 193 h 193"/>
                    </a:gdLst>
                    <a:ahLst/>
                    <a:cxnLst>
                      <a:cxn ang="0">
                        <a:pos x="349" y="1"/>
                      </a:cxn>
                      <a:cxn ang="0">
                        <a:pos x="59" y="0"/>
                      </a:cxn>
                      <a:cxn ang="0">
                        <a:pos x="29" y="8"/>
                      </a:cxn>
                      <a:cxn ang="0">
                        <a:pos x="8" y="29"/>
                      </a:cxn>
                      <a:cxn ang="0">
                        <a:pos x="0" y="59"/>
                      </a:cxn>
                      <a:cxn ang="0">
                        <a:pos x="1" y="193"/>
                      </a:cxn>
                    </a:cxnLst>
                    <a:rect l="T0" t="T1" r="T2" b="T3"/>
                    <a:pathLst>
                      <a:path w="349" h="193">
                        <a:moveTo>
                          <a:pt x="349" y="1"/>
                        </a:moveTo>
                        <a:lnTo>
                          <a:pt x="59" y="0"/>
                        </a:lnTo>
                        <a:lnTo>
                          <a:pt x="29" y="8"/>
                        </a:lnTo>
                        <a:lnTo>
                          <a:pt x="8" y="29"/>
                        </a:lnTo>
                        <a:lnTo>
                          <a:pt x="0" y="59"/>
                        </a:lnTo>
                        <a:lnTo>
                          <a:pt x="1" y="193"/>
                        </a:lnTo>
                      </a:path>
                    </a:pathLst>
                  </a:custGeom>
                  <a:noFill/>
                  <a:ln w="9525" cmpd="sng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18464" name="Freeform 32"/>
                  <p:cNvSpPr>
                    <a:spLocks noChangeAspect="1"/>
                  </p:cNvSpPr>
                  <p:nvPr/>
                </p:nvSpPr>
                <p:spPr bwMode="auto">
                  <a:xfrm>
                    <a:off x="0" y="0"/>
                    <a:ext cx="388" cy="217"/>
                  </a:xfrm>
                  <a:custGeom>
                    <a:avLst/>
                    <a:gdLst>
                      <a:gd name="T0" fmla="*/ 0 w 388"/>
                      <a:gd name="T1" fmla="*/ 0 h 217"/>
                      <a:gd name="T2" fmla="*/ 388 w 388"/>
                      <a:gd name="T3" fmla="*/ 217 h 217"/>
                    </a:gdLst>
                    <a:ahLst/>
                    <a:cxnLst>
                      <a:cxn ang="0">
                        <a:pos x="388" y="0"/>
                      </a:cxn>
                      <a:cxn ang="0">
                        <a:pos x="94" y="0"/>
                      </a:cxn>
                      <a:cxn ang="0">
                        <a:pos x="70" y="3"/>
                      </a:cxn>
                      <a:cxn ang="0">
                        <a:pos x="47" y="13"/>
                      </a:cxn>
                      <a:cxn ang="0">
                        <a:pos x="27" y="27"/>
                      </a:cxn>
                      <a:cxn ang="0">
                        <a:pos x="13" y="47"/>
                      </a:cxn>
                      <a:cxn ang="0">
                        <a:pos x="3" y="70"/>
                      </a:cxn>
                      <a:cxn ang="0">
                        <a:pos x="0" y="94"/>
                      </a:cxn>
                      <a:cxn ang="0">
                        <a:pos x="1" y="217"/>
                      </a:cxn>
                    </a:cxnLst>
                    <a:rect l="T0" t="T1" r="T2" b="T3"/>
                    <a:pathLst>
                      <a:path w="388" h="217">
                        <a:moveTo>
                          <a:pt x="388" y="0"/>
                        </a:moveTo>
                        <a:lnTo>
                          <a:pt x="94" y="0"/>
                        </a:lnTo>
                        <a:lnTo>
                          <a:pt x="70" y="3"/>
                        </a:lnTo>
                        <a:lnTo>
                          <a:pt x="47" y="13"/>
                        </a:lnTo>
                        <a:lnTo>
                          <a:pt x="27" y="27"/>
                        </a:lnTo>
                        <a:lnTo>
                          <a:pt x="13" y="47"/>
                        </a:lnTo>
                        <a:lnTo>
                          <a:pt x="3" y="70"/>
                        </a:lnTo>
                        <a:lnTo>
                          <a:pt x="0" y="94"/>
                        </a:lnTo>
                        <a:lnTo>
                          <a:pt x="1" y="217"/>
                        </a:lnTo>
                      </a:path>
                    </a:pathLst>
                  </a:custGeom>
                  <a:noFill/>
                  <a:ln w="9525" cmpd="sng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18465" name="Line 33"/>
                  <p:cNvSpPr>
                    <a:spLocks noChangeAspect="1" noChangeShapeType="1"/>
                  </p:cNvSpPr>
                  <p:nvPr/>
                </p:nvSpPr>
                <p:spPr bwMode="auto">
                  <a:xfrm flipH="1" flipV="1">
                    <a:off x="244" y="36"/>
                    <a:ext cx="611" cy="0"/>
                  </a:xfrm>
                  <a:prstGeom prst="line">
                    <a:avLst/>
                  </a:prstGeom>
                  <a:noFill/>
                  <a:ln w="9525" cmpd="sng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18466" name="Line 34"/>
                  <p:cNvSpPr>
                    <a:spLocks noChangeAspect="1" noChangeShapeType="1"/>
                  </p:cNvSpPr>
                  <p:nvPr/>
                </p:nvSpPr>
                <p:spPr bwMode="auto">
                  <a:xfrm flipH="1" flipV="1">
                    <a:off x="238" y="2"/>
                    <a:ext cx="611" cy="0"/>
                  </a:xfrm>
                  <a:prstGeom prst="line">
                    <a:avLst/>
                  </a:prstGeom>
                  <a:noFill/>
                  <a:ln w="9525" cmpd="sng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</p:grpSp>
            <p:sp>
              <p:nvSpPr>
                <p:cNvPr id="18467" name="Freeform 35"/>
                <p:cNvSpPr>
                  <a:spLocks/>
                </p:cNvSpPr>
                <p:nvPr/>
              </p:nvSpPr>
              <p:spPr bwMode="auto">
                <a:xfrm>
                  <a:off x="266" y="886"/>
                  <a:ext cx="30" cy="856"/>
                </a:xfrm>
                <a:custGeom>
                  <a:avLst/>
                  <a:gdLst>
                    <a:gd name="T0" fmla="*/ 0 w 30"/>
                    <a:gd name="T1" fmla="*/ 0 h 856"/>
                    <a:gd name="T2" fmla="*/ 30 w 30"/>
                    <a:gd name="T3" fmla="*/ 856 h 856"/>
                  </a:gdLst>
                  <a:ahLst/>
                  <a:cxnLst>
                    <a:cxn ang="0">
                      <a:pos x="30" y="20"/>
                    </a:cxn>
                    <a:cxn ang="0">
                      <a:pos x="30" y="856"/>
                    </a:cxn>
                    <a:cxn ang="0">
                      <a:pos x="0" y="787"/>
                    </a:cxn>
                    <a:cxn ang="0">
                      <a:pos x="0" y="0"/>
                    </a:cxn>
                  </a:cxnLst>
                  <a:rect l="T0" t="T1" r="T2" b="T3"/>
                  <a:pathLst>
                    <a:path w="30" h="856">
                      <a:moveTo>
                        <a:pt x="30" y="20"/>
                      </a:moveTo>
                      <a:lnTo>
                        <a:pt x="30" y="856"/>
                      </a:lnTo>
                      <a:lnTo>
                        <a:pt x="0" y="787"/>
                      </a:lnTo>
                      <a:lnTo>
                        <a:pt x="0" y="0"/>
                      </a:lnTo>
                    </a:path>
                  </a:pathLst>
                </a:custGeom>
                <a:solidFill>
                  <a:srgbClr val="FFFFFF"/>
                </a:solidFill>
                <a:ln w="9525" cmpd="sng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zh-CN" altLang="en-US"/>
                </a:p>
              </p:txBody>
            </p:sp>
            <p:grpSp>
              <p:nvGrpSpPr>
                <p:cNvPr id="18468" name="Group 36"/>
                <p:cNvGrpSpPr>
                  <a:grpSpLocks/>
                </p:cNvGrpSpPr>
                <p:nvPr/>
              </p:nvGrpSpPr>
              <p:grpSpPr bwMode="auto">
                <a:xfrm>
                  <a:off x="196" y="696"/>
                  <a:ext cx="227" cy="196"/>
                  <a:chOff x="0" y="0"/>
                  <a:chExt cx="227" cy="196"/>
                </a:xfrm>
              </p:grpSpPr>
              <p:sp>
                <p:nvSpPr>
                  <p:cNvPr id="18469" name="Rectangle 37"/>
                  <p:cNvSpPr>
                    <a:spLocks noChangeArrowheads="1"/>
                  </p:cNvSpPr>
                  <p:nvPr/>
                </p:nvSpPr>
                <p:spPr bwMode="auto">
                  <a:xfrm>
                    <a:off x="0" y="0"/>
                    <a:ext cx="227" cy="113"/>
                  </a:xfrm>
                  <a:prstGeom prst="rect">
                    <a:avLst/>
                  </a:prstGeom>
                  <a:gradFill rotWithShape="0">
                    <a:gsLst>
                      <a:gs pos="0">
                        <a:srgbClr val="FFFFFF"/>
                      </a:gs>
                      <a:gs pos="50000">
                        <a:srgbClr val="595959"/>
                      </a:gs>
                      <a:gs pos="100000">
                        <a:srgbClr val="FFFFFF"/>
                      </a:gs>
                    </a:gsLst>
                    <a:lin ang="0" scaled="1"/>
                  </a:gradFill>
                  <a:ln w="3175" cmpd="sng">
                    <a:solidFill>
                      <a:srgbClr val="33333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18470" name="Rectangle 38"/>
                  <p:cNvSpPr>
                    <a:spLocks noChangeArrowheads="1"/>
                  </p:cNvSpPr>
                  <p:nvPr/>
                </p:nvSpPr>
                <p:spPr bwMode="auto">
                  <a:xfrm>
                    <a:off x="26" y="113"/>
                    <a:ext cx="181" cy="83"/>
                  </a:xfrm>
                  <a:prstGeom prst="rect">
                    <a:avLst/>
                  </a:prstGeom>
                  <a:gradFill rotWithShape="0">
                    <a:gsLst>
                      <a:gs pos="0">
                        <a:srgbClr val="C0C0C0"/>
                      </a:gs>
                      <a:gs pos="100000">
                        <a:srgbClr val="454545"/>
                      </a:gs>
                    </a:gsLst>
                    <a:lin ang="0" scaled="1"/>
                  </a:gradFill>
                  <a:ln w="6350" cmpd="sng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</p:grpSp>
            <p:grpSp>
              <p:nvGrpSpPr>
                <p:cNvPr id="18471" name="Group 39"/>
                <p:cNvGrpSpPr>
                  <a:grpSpLocks/>
                </p:cNvGrpSpPr>
                <p:nvPr/>
              </p:nvGrpSpPr>
              <p:grpSpPr bwMode="auto">
                <a:xfrm>
                  <a:off x="331" y="898"/>
                  <a:ext cx="39" cy="85"/>
                  <a:chOff x="0" y="0"/>
                  <a:chExt cx="39" cy="85"/>
                </a:xfrm>
              </p:grpSpPr>
              <p:sp>
                <p:nvSpPr>
                  <p:cNvPr id="18472" name="Line 40"/>
                  <p:cNvSpPr>
                    <a:spLocks noChangeShapeType="1"/>
                  </p:cNvSpPr>
                  <p:nvPr/>
                </p:nvSpPr>
                <p:spPr bwMode="auto">
                  <a:xfrm rot="16200000">
                    <a:off x="-43" y="43"/>
                    <a:ext cx="85" cy="0"/>
                  </a:xfrm>
                  <a:prstGeom prst="line">
                    <a:avLst/>
                  </a:prstGeom>
                  <a:noFill/>
                  <a:ln w="9525" cmpd="sng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18473" name="Line 41"/>
                  <p:cNvSpPr>
                    <a:spLocks noChangeShapeType="1"/>
                  </p:cNvSpPr>
                  <p:nvPr/>
                </p:nvSpPr>
                <p:spPr bwMode="auto">
                  <a:xfrm rot="16200000">
                    <a:off x="-9" y="43"/>
                    <a:ext cx="85" cy="0"/>
                  </a:xfrm>
                  <a:prstGeom prst="line">
                    <a:avLst/>
                  </a:prstGeom>
                  <a:noFill/>
                  <a:ln w="9525" cmpd="sng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18474" name="Line 42"/>
                  <p:cNvSpPr>
                    <a:spLocks noChangeShapeType="1"/>
                  </p:cNvSpPr>
                  <p:nvPr/>
                </p:nvSpPr>
                <p:spPr bwMode="auto">
                  <a:xfrm>
                    <a:off x="1" y="84"/>
                    <a:ext cx="38" cy="0"/>
                  </a:xfrm>
                  <a:prstGeom prst="line">
                    <a:avLst/>
                  </a:prstGeom>
                  <a:noFill/>
                  <a:ln w="9525" cmpd="sng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</p:grpSp>
            <p:grpSp>
              <p:nvGrpSpPr>
                <p:cNvPr id="18475" name="Group 43"/>
                <p:cNvGrpSpPr>
                  <a:grpSpLocks/>
                </p:cNvGrpSpPr>
                <p:nvPr/>
              </p:nvGrpSpPr>
              <p:grpSpPr bwMode="auto">
                <a:xfrm>
                  <a:off x="150" y="1976"/>
                  <a:ext cx="355" cy="161"/>
                  <a:chOff x="0" y="0"/>
                  <a:chExt cx="355" cy="161"/>
                </a:xfrm>
              </p:grpSpPr>
              <p:sp>
                <p:nvSpPr>
                  <p:cNvPr id="18476" name="Freeform 44"/>
                  <p:cNvSpPr>
                    <a:spLocks/>
                  </p:cNvSpPr>
                  <p:nvPr/>
                </p:nvSpPr>
                <p:spPr bwMode="auto">
                  <a:xfrm>
                    <a:off x="262" y="56"/>
                    <a:ext cx="42" cy="27"/>
                  </a:xfrm>
                  <a:custGeom>
                    <a:avLst/>
                    <a:gdLst>
                      <a:gd name="T0" fmla="*/ 0 w 42"/>
                      <a:gd name="T1" fmla="*/ 0 h 27"/>
                      <a:gd name="T2" fmla="*/ 42 w 42"/>
                      <a:gd name="T3" fmla="*/ 27 h 27"/>
                    </a:gdLst>
                    <a:ahLst/>
                    <a:cxnLst>
                      <a:cxn ang="0">
                        <a:pos x="0" y="3"/>
                      </a:cxn>
                      <a:cxn ang="0">
                        <a:pos x="27" y="27"/>
                      </a:cxn>
                      <a:cxn ang="0">
                        <a:pos x="18" y="6"/>
                      </a:cxn>
                      <a:cxn ang="0">
                        <a:pos x="0" y="3"/>
                      </a:cxn>
                    </a:cxnLst>
                    <a:rect l="T0" t="T1" r="T2" b="T3"/>
                    <a:pathLst>
                      <a:path w="42" h="27">
                        <a:moveTo>
                          <a:pt x="0" y="3"/>
                        </a:moveTo>
                        <a:cubicBezTo>
                          <a:pt x="8" y="22"/>
                          <a:pt x="10" y="18"/>
                          <a:pt x="27" y="27"/>
                        </a:cubicBezTo>
                        <a:cubicBezTo>
                          <a:pt x="36" y="13"/>
                          <a:pt x="42" y="0"/>
                          <a:pt x="18" y="6"/>
                        </a:cubicBezTo>
                        <a:cubicBezTo>
                          <a:pt x="12" y="24"/>
                          <a:pt x="6" y="19"/>
                          <a:pt x="0" y="3"/>
                        </a:cubicBezTo>
                        <a:close/>
                      </a:path>
                    </a:pathLst>
                  </a:custGeom>
                  <a:solidFill>
                    <a:srgbClr val="FFFFFF"/>
                  </a:solidFill>
                  <a:ln w="3175" cmpd="sng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18477" name="Freeform 45"/>
                  <p:cNvSpPr>
                    <a:spLocks/>
                  </p:cNvSpPr>
                  <p:nvPr/>
                </p:nvSpPr>
                <p:spPr bwMode="auto">
                  <a:xfrm>
                    <a:off x="192" y="48"/>
                    <a:ext cx="42" cy="27"/>
                  </a:xfrm>
                  <a:custGeom>
                    <a:avLst/>
                    <a:gdLst>
                      <a:gd name="T0" fmla="*/ 0 w 42"/>
                      <a:gd name="T1" fmla="*/ 0 h 27"/>
                      <a:gd name="T2" fmla="*/ 42 w 42"/>
                      <a:gd name="T3" fmla="*/ 27 h 27"/>
                    </a:gdLst>
                    <a:ahLst/>
                    <a:cxnLst>
                      <a:cxn ang="0">
                        <a:pos x="0" y="3"/>
                      </a:cxn>
                      <a:cxn ang="0">
                        <a:pos x="27" y="27"/>
                      </a:cxn>
                      <a:cxn ang="0">
                        <a:pos x="18" y="6"/>
                      </a:cxn>
                      <a:cxn ang="0">
                        <a:pos x="0" y="3"/>
                      </a:cxn>
                    </a:cxnLst>
                    <a:rect l="T0" t="T1" r="T2" b="T3"/>
                    <a:pathLst>
                      <a:path w="42" h="27">
                        <a:moveTo>
                          <a:pt x="0" y="3"/>
                        </a:moveTo>
                        <a:cubicBezTo>
                          <a:pt x="8" y="22"/>
                          <a:pt x="10" y="18"/>
                          <a:pt x="27" y="27"/>
                        </a:cubicBezTo>
                        <a:cubicBezTo>
                          <a:pt x="36" y="13"/>
                          <a:pt x="42" y="0"/>
                          <a:pt x="18" y="6"/>
                        </a:cubicBezTo>
                        <a:cubicBezTo>
                          <a:pt x="12" y="24"/>
                          <a:pt x="6" y="19"/>
                          <a:pt x="0" y="3"/>
                        </a:cubicBezTo>
                        <a:close/>
                      </a:path>
                    </a:pathLst>
                  </a:custGeom>
                  <a:solidFill>
                    <a:srgbClr val="FFFFFF"/>
                  </a:solidFill>
                  <a:ln w="3175" cmpd="sng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18478" name="Freeform 46"/>
                  <p:cNvSpPr>
                    <a:spLocks/>
                  </p:cNvSpPr>
                  <p:nvPr/>
                </p:nvSpPr>
                <p:spPr bwMode="auto">
                  <a:xfrm>
                    <a:off x="0" y="74"/>
                    <a:ext cx="42" cy="27"/>
                  </a:xfrm>
                  <a:custGeom>
                    <a:avLst/>
                    <a:gdLst>
                      <a:gd name="T0" fmla="*/ 0 w 42"/>
                      <a:gd name="T1" fmla="*/ 0 h 27"/>
                      <a:gd name="T2" fmla="*/ 42 w 42"/>
                      <a:gd name="T3" fmla="*/ 27 h 27"/>
                    </a:gdLst>
                    <a:ahLst/>
                    <a:cxnLst>
                      <a:cxn ang="0">
                        <a:pos x="0" y="3"/>
                      </a:cxn>
                      <a:cxn ang="0">
                        <a:pos x="27" y="27"/>
                      </a:cxn>
                      <a:cxn ang="0">
                        <a:pos x="18" y="6"/>
                      </a:cxn>
                      <a:cxn ang="0">
                        <a:pos x="0" y="3"/>
                      </a:cxn>
                    </a:cxnLst>
                    <a:rect l="T0" t="T1" r="T2" b="T3"/>
                    <a:pathLst>
                      <a:path w="42" h="27">
                        <a:moveTo>
                          <a:pt x="0" y="3"/>
                        </a:moveTo>
                        <a:cubicBezTo>
                          <a:pt x="8" y="22"/>
                          <a:pt x="10" y="18"/>
                          <a:pt x="27" y="27"/>
                        </a:cubicBezTo>
                        <a:cubicBezTo>
                          <a:pt x="36" y="13"/>
                          <a:pt x="42" y="0"/>
                          <a:pt x="18" y="6"/>
                        </a:cubicBezTo>
                        <a:cubicBezTo>
                          <a:pt x="12" y="24"/>
                          <a:pt x="6" y="19"/>
                          <a:pt x="0" y="3"/>
                        </a:cubicBezTo>
                        <a:close/>
                      </a:path>
                    </a:pathLst>
                  </a:custGeom>
                  <a:solidFill>
                    <a:srgbClr val="FFFFFF"/>
                  </a:solidFill>
                  <a:ln w="3175" cmpd="sng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18479" name="Freeform 47"/>
                  <p:cNvSpPr>
                    <a:spLocks/>
                  </p:cNvSpPr>
                  <p:nvPr/>
                </p:nvSpPr>
                <p:spPr bwMode="auto">
                  <a:xfrm rot="5400000">
                    <a:off x="214" y="96"/>
                    <a:ext cx="42" cy="27"/>
                  </a:xfrm>
                  <a:custGeom>
                    <a:avLst/>
                    <a:gdLst>
                      <a:gd name="T0" fmla="*/ 0 w 42"/>
                      <a:gd name="T1" fmla="*/ 0 h 27"/>
                      <a:gd name="T2" fmla="*/ 42 w 42"/>
                      <a:gd name="T3" fmla="*/ 27 h 27"/>
                    </a:gdLst>
                    <a:ahLst/>
                    <a:cxnLst>
                      <a:cxn ang="0">
                        <a:pos x="0" y="3"/>
                      </a:cxn>
                      <a:cxn ang="0">
                        <a:pos x="27" y="27"/>
                      </a:cxn>
                      <a:cxn ang="0">
                        <a:pos x="18" y="6"/>
                      </a:cxn>
                      <a:cxn ang="0">
                        <a:pos x="0" y="3"/>
                      </a:cxn>
                    </a:cxnLst>
                    <a:rect l="T0" t="T1" r="T2" b="T3"/>
                    <a:pathLst>
                      <a:path w="42" h="27">
                        <a:moveTo>
                          <a:pt x="0" y="3"/>
                        </a:moveTo>
                        <a:cubicBezTo>
                          <a:pt x="8" y="22"/>
                          <a:pt x="10" y="18"/>
                          <a:pt x="27" y="27"/>
                        </a:cubicBezTo>
                        <a:cubicBezTo>
                          <a:pt x="36" y="13"/>
                          <a:pt x="42" y="0"/>
                          <a:pt x="18" y="6"/>
                        </a:cubicBezTo>
                        <a:cubicBezTo>
                          <a:pt x="12" y="24"/>
                          <a:pt x="6" y="19"/>
                          <a:pt x="0" y="3"/>
                        </a:cubicBezTo>
                        <a:close/>
                      </a:path>
                    </a:pathLst>
                  </a:custGeom>
                  <a:solidFill>
                    <a:srgbClr val="FFFFFF"/>
                  </a:solidFill>
                  <a:ln w="3175" cmpd="sng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rot="10800000" vert="eaVert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8480" name="Freeform 48"/>
                  <p:cNvSpPr>
                    <a:spLocks/>
                  </p:cNvSpPr>
                  <p:nvPr/>
                </p:nvSpPr>
                <p:spPr bwMode="auto">
                  <a:xfrm rot="5400000">
                    <a:off x="22" y="122"/>
                    <a:ext cx="42" cy="27"/>
                  </a:xfrm>
                  <a:custGeom>
                    <a:avLst/>
                    <a:gdLst>
                      <a:gd name="T0" fmla="*/ 0 w 42"/>
                      <a:gd name="T1" fmla="*/ 0 h 27"/>
                      <a:gd name="T2" fmla="*/ 42 w 42"/>
                      <a:gd name="T3" fmla="*/ 27 h 27"/>
                    </a:gdLst>
                    <a:ahLst/>
                    <a:cxnLst>
                      <a:cxn ang="0">
                        <a:pos x="0" y="3"/>
                      </a:cxn>
                      <a:cxn ang="0">
                        <a:pos x="27" y="27"/>
                      </a:cxn>
                      <a:cxn ang="0">
                        <a:pos x="18" y="6"/>
                      </a:cxn>
                      <a:cxn ang="0">
                        <a:pos x="0" y="3"/>
                      </a:cxn>
                    </a:cxnLst>
                    <a:rect l="T0" t="T1" r="T2" b="T3"/>
                    <a:pathLst>
                      <a:path w="42" h="27">
                        <a:moveTo>
                          <a:pt x="0" y="3"/>
                        </a:moveTo>
                        <a:cubicBezTo>
                          <a:pt x="8" y="22"/>
                          <a:pt x="10" y="18"/>
                          <a:pt x="27" y="27"/>
                        </a:cubicBezTo>
                        <a:cubicBezTo>
                          <a:pt x="36" y="13"/>
                          <a:pt x="42" y="0"/>
                          <a:pt x="18" y="6"/>
                        </a:cubicBezTo>
                        <a:cubicBezTo>
                          <a:pt x="12" y="24"/>
                          <a:pt x="6" y="19"/>
                          <a:pt x="0" y="3"/>
                        </a:cubicBezTo>
                        <a:close/>
                      </a:path>
                    </a:pathLst>
                  </a:custGeom>
                  <a:solidFill>
                    <a:srgbClr val="FFFFFF"/>
                  </a:solidFill>
                  <a:ln w="3175" cmpd="sng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rot="10800000" vert="eaVert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8481" name="Freeform 49"/>
                  <p:cNvSpPr>
                    <a:spLocks/>
                  </p:cNvSpPr>
                  <p:nvPr/>
                </p:nvSpPr>
                <p:spPr bwMode="auto">
                  <a:xfrm rot="5400000">
                    <a:off x="130" y="115"/>
                    <a:ext cx="42" cy="27"/>
                  </a:xfrm>
                  <a:custGeom>
                    <a:avLst/>
                    <a:gdLst>
                      <a:gd name="T0" fmla="*/ 0 w 42"/>
                      <a:gd name="T1" fmla="*/ 0 h 27"/>
                      <a:gd name="T2" fmla="*/ 42 w 42"/>
                      <a:gd name="T3" fmla="*/ 27 h 27"/>
                    </a:gdLst>
                    <a:ahLst/>
                    <a:cxnLst>
                      <a:cxn ang="0">
                        <a:pos x="0" y="3"/>
                      </a:cxn>
                      <a:cxn ang="0">
                        <a:pos x="27" y="27"/>
                      </a:cxn>
                      <a:cxn ang="0">
                        <a:pos x="18" y="6"/>
                      </a:cxn>
                      <a:cxn ang="0">
                        <a:pos x="0" y="3"/>
                      </a:cxn>
                    </a:cxnLst>
                    <a:rect l="T0" t="T1" r="T2" b="T3"/>
                    <a:pathLst>
                      <a:path w="42" h="27">
                        <a:moveTo>
                          <a:pt x="0" y="3"/>
                        </a:moveTo>
                        <a:cubicBezTo>
                          <a:pt x="8" y="22"/>
                          <a:pt x="10" y="18"/>
                          <a:pt x="27" y="27"/>
                        </a:cubicBezTo>
                        <a:cubicBezTo>
                          <a:pt x="36" y="13"/>
                          <a:pt x="42" y="0"/>
                          <a:pt x="18" y="6"/>
                        </a:cubicBezTo>
                        <a:cubicBezTo>
                          <a:pt x="12" y="24"/>
                          <a:pt x="6" y="19"/>
                          <a:pt x="0" y="3"/>
                        </a:cubicBezTo>
                        <a:close/>
                      </a:path>
                    </a:pathLst>
                  </a:custGeom>
                  <a:solidFill>
                    <a:srgbClr val="FFFFFF"/>
                  </a:solidFill>
                  <a:ln w="3175" cmpd="sng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rot="10800000" vert="eaVert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8482" name="Freeform 50"/>
                  <p:cNvSpPr>
                    <a:spLocks/>
                  </p:cNvSpPr>
                  <p:nvPr/>
                </p:nvSpPr>
                <p:spPr bwMode="auto">
                  <a:xfrm flipH="1" flipV="1">
                    <a:off x="75" y="0"/>
                    <a:ext cx="42" cy="27"/>
                  </a:xfrm>
                  <a:custGeom>
                    <a:avLst/>
                    <a:gdLst>
                      <a:gd name="T0" fmla="*/ 0 w 42"/>
                      <a:gd name="T1" fmla="*/ 0 h 27"/>
                      <a:gd name="T2" fmla="*/ 42 w 42"/>
                      <a:gd name="T3" fmla="*/ 27 h 27"/>
                    </a:gdLst>
                    <a:ahLst/>
                    <a:cxnLst>
                      <a:cxn ang="0">
                        <a:pos x="0" y="3"/>
                      </a:cxn>
                      <a:cxn ang="0">
                        <a:pos x="27" y="27"/>
                      </a:cxn>
                      <a:cxn ang="0">
                        <a:pos x="18" y="6"/>
                      </a:cxn>
                      <a:cxn ang="0">
                        <a:pos x="0" y="3"/>
                      </a:cxn>
                    </a:cxnLst>
                    <a:rect l="T0" t="T1" r="T2" b="T3"/>
                    <a:pathLst>
                      <a:path w="42" h="27">
                        <a:moveTo>
                          <a:pt x="0" y="3"/>
                        </a:moveTo>
                        <a:cubicBezTo>
                          <a:pt x="8" y="22"/>
                          <a:pt x="10" y="18"/>
                          <a:pt x="27" y="27"/>
                        </a:cubicBezTo>
                        <a:cubicBezTo>
                          <a:pt x="36" y="13"/>
                          <a:pt x="42" y="0"/>
                          <a:pt x="18" y="6"/>
                        </a:cubicBezTo>
                        <a:cubicBezTo>
                          <a:pt x="12" y="24"/>
                          <a:pt x="6" y="19"/>
                          <a:pt x="0" y="3"/>
                        </a:cubicBezTo>
                        <a:close/>
                      </a:path>
                    </a:pathLst>
                  </a:custGeom>
                  <a:solidFill>
                    <a:srgbClr val="FFFFFF"/>
                  </a:solidFill>
                  <a:ln w="3175" cmpd="sng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rot="10800000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8483" name="Freeform 51"/>
                  <p:cNvSpPr>
                    <a:spLocks/>
                  </p:cNvSpPr>
                  <p:nvPr/>
                </p:nvSpPr>
                <p:spPr bwMode="auto">
                  <a:xfrm flipH="1" flipV="1">
                    <a:off x="295" y="20"/>
                    <a:ext cx="42" cy="27"/>
                  </a:xfrm>
                  <a:custGeom>
                    <a:avLst/>
                    <a:gdLst>
                      <a:gd name="T0" fmla="*/ 0 w 42"/>
                      <a:gd name="T1" fmla="*/ 0 h 27"/>
                      <a:gd name="T2" fmla="*/ 42 w 42"/>
                      <a:gd name="T3" fmla="*/ 27 h 27"/>
                    </a:gdLst>
                    <a:ahLst/>
                    <a:cxnLst>
                      <a:cxn ang="0">
                        <a:pos x="0" y="3"/>
                      </a:cxn>
                      <a:cxn ang="0">
                        <a:pos x="27" y="27"/>
                      </a:cxn>
                      <a:cxn ang="0">
                        <a:pos x="18" y="6"/>
                      </a:cxn>
                      <a:cxn ang="0">
                        <a:pos x="0" y="3"/>
                      </a:cxn>
                    </a:cxnLst>
                    <a:rect l="T0" t="T1" r="T2" b="T3"/>
                    <a:pathLst>
                      <a:path w="42" h="27">
                        <a:moveTo>
                          <a:pt x="0" y="3"/>
                        </a:moveTo>
                        <a:cubicBezTo>
                          <a:pt x="8" y="22"/>
                          <a:pt x="10" y="18"/>
                          <a:pt x="27" y="27"/>
                        </a:cubicBezTo>
                        <a:cubicBezTo>
                          <a:pt x="36" y="13"/>
                          <a:pt x="42" y="0"/>
                          <a:pt x="18" y="6"/>
                        </a:cubicBezTo>
                        <a:cubicBezTo>
                          <a:pt x="12" y="24"/>
                          <a:pt x="6" y="19"/>
                          <a:pt x="0" y="3"/>
                        </a:cubicBezTo>
                        <a:close/>
                      </a:path>
                    </a:pathLst>
                  </a:custGeom>
                  <a:solidFill>
                    <a:srgbClr val="FFFFFF"/>
                  </a:solidFill>
                  <a:ln w="3175" cmpd="sng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rot="10800000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8484" name="Freeform 52"/>
                  <p:cNvSpPr>
                    <a:spLocks/>
                  </p:cNvSpPr>
                  <p:nvPr/>
                </p:nvSpPr>
                <p:spPr bwMode="auto">
                  <a:xfrm flipH="1" flipV="1">
                    <a:off x="225" y="12"/>
                    <a:ext cx="42" cy="27"/>
                  </a:xfrm>
                  <a:custGeom>
                    <a:avLst/>
                    <a:gdLst>
                      <a:gd name="T0" fmla="*/ 0 w 42"/>
                      <a:gd name="T1" fmla="*/ 0 h 27"/>
                      <a:gd name="T2" fmla="*/ 42 w 42"/>
                      <a:gd name="T3" fmla="*/ 27 h 27"/>
                    </a:gdLst>
                    <a:ahLst/>
                    <a:cxnLst>
                      <a:cxn ang="0">
                        <a:pos x="0" y="3"/>
                      </a:cxn>
                      <a:cxn ang="0">
                        <a:pos x="27" y="27"/>
                      </a:cxn>
                      <a:cxn ang="0">
                        <a:pos x="18" y="6"/>
                      </a:cxn>
                      <a:cxn ang="0">
                        <a:pos x="0" y="3"/>
                      </a:cxn>
                    </a:cxnLst>
                    <a:rect l="T0" t="T1" r="T2" b="T3"/>
                    <a:pathLst>
                      <a:path w="42" h="27">
                        <a:moveTo>
                          <a:pt x="0" y="3"/>
                        </a:moveTo>
                        <a:cubicBezTo>
                          <a:pt x="8" y="22"/>
                          <a:pt x="10" y="18"/>
                          <a:pt x="27" y="27"/>
                        </a:cubicBezTo>
                        <a:cubicBezTo>
                          <a:pt x="36" y="13"/>
                          <a:pt x="42" y="0"/>
                          <a:pt x="18" y="6"/>
                        </a:cubicBezTo>
                        <a:cubicBezTo>
                          <a:pt x="12" y="24"/>
                          <a:pt x="6" y="19"/>
                          <a:pt x="0" y="3"/>
                        </a:cubicBezTo>
                        <a:close/>
                      </a:path>
                    </a:pathLst>
                  </a:custGeom>
                  <a:solidFill>
                    <a:srgbClr val="FFFFFF"/>
                  </a:solidFill>
                  <a:ln w="3175" cmpd="sng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rot="10800000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8485" name="Freeform 53"/>
                  <p:cNvSpPr>
                    <a:spLocks/>
                  </p:cNvSpPr>
                  <p:nvPr/>
                </p:nvSpPr>
                <p:spPr bwMode="auto">
                  <a:xfrm flipH="1" flipV="1">
                    <a:off x="33" y="38"/>
                    <a:ext cx="42" cy="27"/>
                  </a:xfrm>
                  <a:custGeom>
                    <a:avLst/>
                    <a:gdLst>
                      <a:gd name="T0" fmla="*/ 0 w 42"/>
                      <a:gd name="T1" fmla="*/ 0 h 27"/>
                      <a:gd name="T2" fmla="*/ 42 w 42"/>
                      <a:gd name="T3" fmla="*/ 27 h 27"/>
                    </a:gdLst>
                    <a:ahLst/>
                    <a:cxnLst>
                      <a:cxn ang="0">
                        <a:pos x="0" y="3"/>
                      </a:cxn>
                      <a:cxn ang="0">
                        <a:pos x="27" y="27"/>
                      </a:cxn>
                      <a:cxn ang="0">
                        <a:pos x="18" y="6"/>
                      </a:cxn>
                      <a:cxn ang="0">
                        <a:pos x="0" y="3"/>
                      </a:cxn>
                    </a:cxnLst>
                    <a:rect l="T0" t="T1" r="T2" b="T3"/>
                    <a:pathLst>
                      <a:path w="42" h="27">
                        <a:moveTo>
                          <a:pt x="0" y="3"/>
                        </a:moveTo>
                        <a:cubicBezTo>
                          <a:pt x="8" y="22"/>
                          <a:pt x="10" y="18"/>
                          <a:pt x="27" y="27"/>
                        </a:cubicBezTo>
                        <a:cubicBezTo>
                          <a:pt x="36" y="13"/>
                          <a:pt x="42" y="0"/>
                          <a:pt x="18" y="6"/>
                        </a:cubicBezTo>
                        <a:cubicBezTo>
                          <a:pt x="12" y="24"/>
                          <a:pt x="6" y="19"/>
                          <a:pt x="0" y="3"/>
                        </a:cubicBezTo>
                        <a:close/>
                      </a:path>
                    </a:pathLst>
                  </a:custGeom>
                  <a:solidFill>
                    <a:srgbClr val="FFFFFF"/>
                  </a:solidFill>
                  <a:ln w="3175" cmpd="sng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rot="10800000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8486" name="Freeform 54"/>
                  <p:cNvSpPr>
                    <a:spLocks/>
                  </p:cNvSpPr>
                  <p:nvPr/>
                </p:nvSpPr>
                <p:spPr bwMode="auto">
                  <a:xfrm rot="5400000" flipH="1" flipV="1">
                    <a:off x="97" y="48"/>
                    <a:ext cx="42" cy="27"/>
                  </a:xfrm>
                  <a:custGeom>
                    <a:avLst/>
                    <a:gdLst>
                      <a:gd name="T0" fmla="*/ 0 w 42"/>
                      <a:gd name="T1" fmla="*/ 0 h 27"/>
                      <a:gd name="T2" fmla="*/ 42 w 42"/>
                      <a:gd name="T3" fmla="*/ 27 h 27"/>
                    </a:gdLst>
                    <a:ahLst/>
                    <a:cxnLst>
                      <a:cxn ang="0">
                        <a:pos x="0" y="3"/>
                      </a:cxn>
                      <a:cxn ang="0">
                        <a:pos x="27" y="27"/>
                      </a:cxn>
                      <a:cxn ang="0">
                        <a:pos x="18" y="6"/>
                      </a:cxn>
                      <a:cxn ang="0">
                        <a:pos x="0" y="3"/>
                      </a:cxn>
                    </a:cxnLst>
                    <a:rect l="T0" t="T1" r="T2" b="T3"/>
                    <a:pathLst>
                      <a:path w="42" h="27">
                        <a:moveTo>
                          <a:pt x="0" y="3"/>
                        </a:moveTo>
                        <a:cubicBezTo>
                          <a:pt x="8" y="22"/>
                          <a:pt x="10" y="18"/>
                          <a:pt x="27" y="27"/>
                        </a:cubicBezTo>
                        <a:cubicBezTo>
                          <a:pt x="36" y="13"/>
                          <a:pt x="42" y="0"/>
                          <a:pt x="18" y="6"/>
                        </a:cubicBezTo>
                        <a:cubicBezTo>
                          <a:pt x="12" y="24"/>
                          <a:pt x="6" y="19"/>
                          <a:pt x="0" y="3"/>
                        </a:cubicBezTo>
                        <a:close/>
                      </a:path>
                    </a:pathLst>
                  </a:custGeom>
                  <a:solidFill>
                    <a:srgbClr val="FFFFFF"/>
                  </a:solidFill>
                  <a:ln w="3175" cmpd="sng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vert="eaVert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8487" name="Freeform 55"/>
                  <p:cNvSpPr>
                    <a:spLocks/>
                  </p:cNvSpPr>
                  <p:nvPr/>
                </p:nvSpPr>
                <p:spPr bwMode="auto">
                  <a:xfrm rot="5400000" flipH="1" flipV="1">
                    <a:off x="317" y="68"/>
                    <a:ext cx="42" cy="27"/>
                  </a:xfrm>
                  <a:custGeom>
                    <a:avLst/>
                    <a:gdLst>
                      <a:gd name="T0" fmla="*/ 0 w 42"/>
                      <a:gd name="T1" fmla="*/ 0 h 27"/>
                      <a:gd name="T2" fmla="*/ 42 w 42"/>
                      <a:gd name="T3" fmla="*/ 27 h 27"/>
                    </a:gdLst>
                    <a:ahLst/>
                    <a:cxnLst>
                      <a:cxn ang="0">
                        <a:pos x="0" y="3"/>
                      </a:cxn>
                      <a:cxn ang="0">
                        <a:pos x="27" y="27"/>
                      </a:cxn>
                      <a:cxn ang="0">
                        <a:pos x="18" y="6"/>
                      </a:cxn>
                      <a:cxn ang="0">
                        <a:pos x="0" y="3"/>
                      </a:cxn>
                    </a:cxnLst>
                    <a:rect l="T0" t="T1" r="T2" b="T3"/>
                    <a:pathLst>
                      <a:path w="42" h="27">
                        <a:moveTo>
                          <a:pt x="0" y="3"/>
                        </a:moveTo>
                        <a:cubicBezTo>
                          <a:pt x="8" y="22"/>
                          <a:pt x="10" y="18"/>
                          <a:pt x="27" y="27"/>
                        </a:cubicBezTo>
                        <a:cubicBezTo>
                          <a:pt x="36" y="13"/>
                          <a:pt x="42" y="0"/>
                          <a:pt x="18" y="6"/>
                        </a:cubicBezTo>
                        <a:cubicBezTo>
                          <a:pt x="12" y="24"/>
                          <a:pt x="6" y="19"/>
                          <a:pt x="0" y="3"/>
                        </a:cubicBezTo>
                        <a:close/>
                      </a:path>
                    </a:pathLst>
                  </a:custGeom>
                  <a:solidFill>
                    <a:srgbClr val="FFFFFF"/>
                  </a:solidFill>
                  <a:ln w="3175" cmpd="sng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vert="eaVert"/>
                  <a:lstStyle/>
                  <a:p>
                    <a:endParaRPr lang="zh-CN" altLang="en-US"/>
                  </a:p>
                </p:txBody>
              </p:sp>
            </p:grpSp>
          </p:grpSp>
        </p:grpSp>
        <p:grpSp>
          <p:nvGrpSpPr>
            <p:cNvPr id="18488" name="Group 56"/>
            <p:cNvGrpSpPr>
              <a:grpSpLocks/>
            </p:cNvGrpSpPr>
            <p:nvPr/>
          </p:nvGrpSpPr>
          <p:grpSpPr bwMode="auto">
            <a:xfrm>
              <a:off x="1224" y="362"/>
              <a:ext cx="1134" cy="1088"/>
              <a:chOff x="0" y="0"/>
              <a:chExt cx="1204" cy="1361"/>
            </a:xfrm>
          </p:grpSpPr>
          <p:sp>
            <p:nvSpPr>
              <p:cNvPr id="18489" name="AutoShape 57"/>
              <p:cNvSpPr>
                <a:spLocks noChangeArrowheads="1"/>
              </p:cNvSpPr>
              <p:nvPr/>
            </p:nvSpPr>
            <p:spPr bwMode="auto">
              <a:xfrm>
                <a:off x="617" y="552"/>
                <a:ext cx="587" cy="809"/>
              </a:xfrm>
              <a:prstGeom prst="roundRect">
                <a:avLst>
                  <a:gd name="adj" fmla="val 16667"/>
                </a:avLst>
              </a:prstGeom>
              <a:solidFill>
                <a:srgbClr val="FFFFFF"/>
              </a:solidFill>
              <a:ln w="9525" cmpd="sng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8490" name="Freeform 58"/>
              <p:cNvSpPr>
                <a:spLocks/>
              </p:cNvSpPr>
              <p:nvPr/>
            </p:nvSpPr>
            <p:spPr bwMode="auto">
              <a:xfrm>
                <a:off x="675" y="328"/>
                <a:ext cx="474" cy="235"/>
              </a:xfrm>
              <a:custGeom>
                <a:avLst/>
                <a:gdLst>
                  <a:gd name="T0" fmla="*/ 0 w 474"/>
                  <a:gd name="T1" fmla="*/ 0 h 235"/>
                  <a:gd name="T2" fmla="*/ 474 w 474"/>
                  <a:gd name="T3" fmla="*/ 235 h 235"/>
                </a:gdLst>
                <a:ahLst/>
                <a:cxnLst>
                  <a:cxn ang="0">
                    <a:pos x="0" y="235"/>
                  </a:cxn>
                  <a:cxn ang="0">
                    <a:pos x="102" y="180"/>
                  </a:cxn>
                  <a:cxn ang="0">
                    <a:pos x="105" y="54"/>
                  </a:cxn>
                  <a:cxn ang="0">
                    <a:pos x="57" y="0"/>
                  </a:cxn>
                  <a:cxn ang="0">
                    <a:pos x="420" y="0"/>
                  </a:cxn>
                  <a:cxn ang="0">
                    <a:pos x="375" y="51"/>
                  </a:cxn>
                  <a:cxn ang="0">
                    <a:pos x="372" y="180"/>
                  </a:cxn>
                  <a:cxn ang="0">
                    <a:pos x="474" y="235"/>
                  </a:cxn>
                </a:cxnLst>
                <a:rect l="T0" t="T1" r="T2" b="T3"/>
                <a:pathLst>
                  <a:path w="474" h="235">
                    <a:moveTo>
                      <a:pt x="0" y="235"/>
                    </a:moveTo>
                    <a:lnTo>
                      <a:pt x="102" y="180"/>
                    </a:lnTo>
                    <a:lnTo>
                      <a:pt x="105" y="54"/>
                    </a:lnTo>
                    <a:lnTo>
                      <a:pt x="57" y="0"/>
                    </a:lnTo>
                    <a:lnTo>
                      <a:pt x="420" y="0"/>
                    </a:lnTo>
                    <a:lnTo>
                      <a:pt x="375" y="51"/>
                    </a:lnTo>
                    <a:lnTo>
                      <a:pt x="372" y="180"/>
                    </a:lnTo>
                    <a:lnTo>
                      <a:pt x="474" y="235"/>
                    </a:lnTo>
                  </a:path>
                </a:pathLst>
              </a:custGeom>
              <a:solidFill>
                <a:srgbClr val="FFFFFF"/>
              </a:solidFill>
              <a:ln w="9525" cmpd="sng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8491" name="Line 59"/>
              <p:cNvSpPr>
                <a:spLocks noChangeShapeType="1"/>
              </p:cNvSpPr>
              <p:nvPr/>
            </p:nvSpPr>
            <p:spPr bwMode="auto">
              <a:xfrm rot="16200000">
                <a:off x="472" y="775"/>
                <a:ext cx="850" cy="0"/>
              </a:xfrm>
              <a:prstGeom prst="line">
                <a:avLst/>
              </a:prstGeom>
              <a:noFill/>
              <a:ln w="9525" cmpd="sng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8492" name="Line 60"/>
              <p:cNvSpPr>
                <a:spLocks noChangeShapeType="1"/>
              </p:cNvSpPr>
              <p:nvPr/>
            </p:nvSpPr>
            <p:spPr bwMode="auto">
              <a:xfrm rot="16200000">
                <a:off x="512" y="775"/>
                <a:ext cx="850" cy="0"/>
              </a:xfrm>
              <a:prstGeom prst="line">
                <a:avLst/>
              </a:prstGeom>
              <a:noFill/>
              <a:ln w="9525" cmpd="sng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8493" name="Freeform 61"/>
              <p:cNvSpPr>
                <a:spLocks noChangeAspect="1"/>
              </p:cNvSpPr>
              <p:nvPr/>
            </p:nvSpPr>
            <p:spPr bwMode="auto">
              <a:xfrm flipH="1">
                <a:off x="527" y="77"/>
                <a:ext cx="366" cy="202"/>
              </a:xfrm>
              <a:custGeom>
                <a:avLst/>
                <a:gdLst>
                  <a:gd name="T0" fmla="*/ 0 w 349"/>
                  <a:gd name="T1" fmla="*/ 0 h 193"/>
                  <a:gd name="T2" fmla="*/ 349 w 349"/>
                  <a:gd name="T3" fmla="*/ 193 h 193"/>
                </a:gdLst>
                <a:ahLst/>
                <a:cxnLst>
                  <a:cxn ang="0">
                    <a:pos x="349" y="1"/>
                  </a:cxn>
                  <a:cxn ang="0">
                    <a:pos x="59" y="0"/>
                  </a:cxn>
                  <a:cxn ang="0">
                    <a:pos x="29" y="8"/>
                  </a:cxn>
                  <a:cxn ang="0">
                    <a:pos x="8" y="29"/>
                  </a:cxn>
                  <a:cxn ang="0">
                    <a:pos x="0" y="59"/>
                  </a:cxn>
                  <a:cxn ang="0">
                    <a:pos x="1" y="193"/>
                  </a:cxn>
                </a:cxnLst>
                <a:rect l="T0" t="T1" r="T2" b="T3"/>
                <a:pathLst>
                  <a:path w="349" h="193">
                    <a:moveTo>
                      <a:pt x="349" y="1"/>
                    </a:moveTo>
                    <a:lnTo>
                      <a:pt x="59" y="0"/>
                    </a:lnTo>
                    <a:lnTo>
                      <a:pt x="29" y="8"/>
                    </a:lnTo>
                    <a:lnTo>
                      <a:pt x="8" y="29"/>
                    </a:lnTo>
                    <a:lnTo>
                      <a:pt x="0" y="59"/>
                    </a:lnTo>
                    <a:lnTo>
                      <a:pt x="1" y="193"/>
                    </a:lnTo>
                  </a:path>
                </a:pathLst>
              </a:custGeom>
              <a:noFill/>
              <a:ln w="9525" cmpd="sng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8494" name="Freeform 62"/>
              <p:cNvSpPr>
                <a:spLocks noChangeAspect="1"/>
              </p:cNvSpPr>
              <p:nvPr/>
            </p:nvSpPr>
            <p:spPr bwMode="auto">
              <a:xfrm flipH="1">
                <a:off x="524" y="39"/>
                <a:ext cx="407" cy="227"/>
              </a:xfrm>
              <a:custGeom>
                <a:avLst/>
                <a:gdLst>
                  <a:gd name="T0" fmla="*/ 0 w 388"/>
                  <a:gd name="T1" fmla="*/ 0 h 217"/>
                  <a:gd name="T2" fmla="*/ 388 w 388"/>
                  <a:gd name="T3" fmla="*/ 217 h 217"/>
                </a:gdLst>
                <a:ahLst/>
                <a:cxnLst>
                  <a:cxn ang="0">
                    <a:pos x="388" y="0"/>
                  </a:cxn>
                  <a:cxn ang="0">
                    <a:pos x="94" y="0"/>
                  </a:cxn>
                  <a:cxn ang="0">
                    <a:pos x="70" y="3"/>
                  </a:cxn>
                  <a:cxn ang="0">
                    <a:pos x="47" y="13"/>
                  </a:cxn>
                  <a:cxn ang="0">
                    <a:pos x="27" y="27"/>
                  </a:cxn>
                  <a:cxn ang="0">
                    <a:pos x="13" y="47"/>
                  </a:cxn>
                  <a:cxn ang="0">
                    <a:pos x="3" y="70"/>
                  </a:cxn>
                  <a:cxn ang="0">
                    <a:pos x="0" y="94"/>
                  </a:cxn>
                  <a:cxn ang="0">
                    <a:pos x="1" y="217"/>
                  </a:cxn>
                </a:cxnLst>
                <a:rect l="T0" t="T1" r="T2" b="T3"/>
                <a:pathLst>
                  <a:path w="388" h="217">
                    <a:moveTo>
                      <a:pt x="388" y="0"/>
                    </a:moveTo>
                    <a:lnTo>
                      <a:pt x="94" y="0"/>
                    </a:lnTo>
                    <a:lnTo>
                      <a:pt x="70" y="3"/>
                    </a:lnTo>
                    <a:lnTo>
                      <a:pt x="47" y="13"/>
                    </a:lnTo>
                    <a:lnTo>
                      <a:pt x="27" y="27"/>
                    </a:lnTo>
                    <a:lnTo>
                      <a:pt x="13" y="47"/>
                    </a:lnTo>
                    <a:lnTo>
                      <a:pt x="3" y="70"/>
                    </a:lnTo>
                    <a:lnTo>
                      <a:pt x="0" y="94"/>
                    </a:lnTo>
                    <a:lnTo>
                      <a:pt x="1" y="217"/>
                    </a:lnTo>
                  </a:path>
                </a:pathLst>
              </a:custGeom>
              <a:noFill/>
              <a:ln w="9525" cmpd="sng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8495" name="Line 63"/>
              <p:cNvSpPr>
                <a:spLocks noChangeAspect="1" noChangeShapeType="1"/>
              </p:cNvSpPr>
              <p:nvPr/>
            </p:nvSpPr>
            <p:spPr bwMode="auto">
              <a:xfrm flipV="1">
                <a:off x="34" y="77"/>
                <a:ext cx="641" cy="0"/>
              </a:xfrm>
              <a:prstGeom prst="line">
                <a:avLst/>
              </a:prstGeom>
              <a:noFill/>
              <a:ln w="9525" cmpd="sng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8496" name="Line 64"/>
              <p:cNvSpPr>
                <a:spLocks noChangeAspect="1" noChangeShapeType="1"/>
              </p:cNvSpPr>
              <p:nvPr/>
            </p:nvSpPr>
            <p:spPr bwMode="auto">
              <a:xfrm flipV="1">
                <a:off x="40" y="41"/>
                <a:ext cx="641" cy="0"/>
              </a:xfrm>
              <a:prstGeom prst="line">
                <a:avLst/>
              </a:prstGeom>
              <a:noFill/>
              <a:ln w="9525" cmpd="sng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8497" name="Rectangle 65"/>
              <p:cNvSpPr>
                <a:spLocks noChangeArrowheads="1"/>
              </p:cNvSpPr>
              <p:nvPr/>
            </p:nvSpPr>
            <p:spPr bwMode="auto">
              <a:xfrm>
                <a:off x="0" y="28"/>
                <a:ext cx="162" cy="79"/>
              </a:xfrm>
              <a:prstGeom prst="rect">
                <a:avLst/>
              </a:prstGeom>
              <a:solidFill>
                <a:srgbClr val="5C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8498" name="AutoShape 66"/>
              <p:cNvSpPr>
                <a:spLocks noChangeArrowheads="1"/>
              </p:cNvSpPr>
              <p:nvPr/>
            </p:nvSpPr>
            <p:spPr bwMode="auto">
              <a:xfrm flipH="1">
                <a:off x="139" y="0"/>
                <a:ext cx="118" cy="121"/>
              </a:xfrm>
              <a:prstGeom prst="flowChartDelay">
                <a:avLst/>
              </a:prstGeom>
              <a:solidFill>
                <a:srgbClr val="5C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8499" name="Rectangle 67"/>
              <p:cNvSpPr>
                <a:spLocks noChangeArrowheads="1"/>
              </p:cNvSpPr>
              <p:nvPr/>
            </p:nvSpPr>
            <p:spPr bwMode="auto">
              <a:xfrm>
                <a:off x="673" y="284"/>
                <a:ext cx="485" cy="29"/>
              </a:xfrm>
              <a:prstGeom prst="rect">
                <a:avLst/>
              </a:prstGeom>
              <a:solidFill>
                <a:srgbClr val="FFFFFF"/>
              </a:solidFill>
              <a:ln w="6350" cmpd="sng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8500" name="Line 68"/>
              <p:cNvSpPr>
                <a:spLocks noChangeShapeType="1"/>
              </p:cNvSpPr>
              <p:nvPr/>
            </p:nvSpPr>
            <p:spPr bwMode="auto">
              <a:xfrm>
                <a:off x="805" y="348"/>
                <a:ext cx="252" cy="0"/>
              </a:xfrm>
              <a:prstGeom prst="line">
                <a:avLst/>
              </a:prstGeom>
              <a:noFill/>
              <a:ln w="6350" cmpd="sng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sp>
        <p:nvSpPr>
          <p:cNvPr id="18501" name="Text Box 69"/>
          <p:cNvSpPr txBox="1">
            <a:spLocks noChangeArrowheads="1"/>
          </p:cNvSpPr>
          <p:nvPr/>
        </p:nvSpPr>
        <p:spPr bwMode="auto">
          <a:xfrm>
            <a:off x="684213" y="3789363"/>
            <a:ext cx="7543800" cy="1189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lnSpc>
                <a:spcPct val="150000"/>
              </a:lnSpc>
            </a:pPr>
            <a:r>
              <a:rPr lang="zh-CN" altLang="en-US" sz="2400" b="1">
                <a:solidFill>
                  <a:schemeClr val="accent2"/>
                </a:solidFill>
              </a:rPr>
              <a:t>使用长颈漏斗时，</a:t>
            </a:r>
            <a:r>
              <a:rPr lang="zh-CN" altLang="en-US" sz="2400" b="1"/>
              <a:t>长颈漏斗的末端必须插入液体中</a:t>
            </a:r>
            <a:r>
              <a:rPr lang="zh-CN" altLang="en-US" sz="2400" b="1">
                <a:solidFill>
                  <a:schemeClr val="accent2"/>
                </a:solidFill>
              </a:rPr>
              <a:t>，</a:t>
            </a:r>
            <a:r>
              <a:rPr lang="zh-CN" altLang="en-US" sz="2400" b="1">
                <a:solidFill>
                  <a:srgbClr val="FF0000"/>
                </a:solidFill>
              </a:rPr>
              <a:t>防止生成的气体从长颈漏斗口逸出</a:t>
            </a:r>
            <a:r>
              <a:rPr lang="zh-CN" altLang="en-US" sz="2400" b="1">
                <a:solidFill>
                  <a:schemeClr val="accent2"/>
                </a:solidFill>
              </a:rPr>
              <a:t>，所以必须液封。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4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4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85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85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5" grpId="0" animBg="1" autoUpdateAnimBg="0"/>
      <p:bldP spid="18501" grpId="0" autoUpdateAnimBg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排水法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124"/>
          <a:stretch>
            <a:fillRect/>
          </a:stretch>
        </p:blipFill>
        <p:spPr bwMode="auto">
          <a:xfrm>
            <a:off x="611188" y="981075"/>
            <a:ext cx="2438400" cy="194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59" name="Line 3"/>
          <p:cNvSpPr>
            <a:spLocks noChangeShapeType="1"/>
          </p:cNvSpPr>
          <p:nvPr/>
        </p:nvSpPr>
        <p:spPr bwMode="auto">
          <a:xfrm flipH="1">
            <a:off x="4876800" y="762000"/>
            <a:ext cx="1524000" cy="1371600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>
            <a:spAutoFit/>
          </a:bodyPr>
          <a:lstStyle/>
          <a:p>
            <a:endParaRPr lang="zh-CN" altLang="en-US"/>
          </a:p>
        </p:txBody>
      </p:sp>
      <p:sp>
        <p:nvSpPr>
          <p:cNvPr id="19460" name="Text Box 4"/>
          <p:cNvSpPr txBox="1">
            <a:spLocks noChangeArrowheads="1"/>
          </p:cNvSpPr>
          <p:nvPr/>
        </p:nvSpPr>
        <p:spPr bwMode="auto">
          <a:xfrm>
            <a:off x="2514600" y="304800"/>
            <a:ext cx="38862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4400" b="1">
                <a:solidFill>
                  <a:srgbClr val="FF00FF"/>
                </a:solidFill>
                <a:ea typeface="隶书" pitchFamily="49" charset="-122"/>
              </a:rPr>
              <a:t>气体收集装置</a:t>
            </a:r>
          </a:p>
        </p:txBody>
      </p:sp>
      <p:pic>
        <p:nvPicPr>
          <p:cNvPr id="19461" name="Picture 5" descr="排空气法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-110" b="-37"/>
          <a:stretch>
            <a:fillRect/>
          </a:stretch>
        </p:blipFill>
        <p:spPr bwMode="auto">
          <a:xfrm>
            <a:off x="3708400" y="981075"/>
            <a:ext cx="1371600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62" name="Text Box 6"/>
          <p:cNvSpPr txBox="1">
            <a:spLocks noChangeArrowheads="1"/>
          </p:cNvSpPr>
          <p:nvPr/>
        </p:nvSpPr>
        <p:spPr bwMode="auto">
          <a:xfrm>
            <a:off x="179388" y="2997200"/>
            <a:ext cx="3200400" cy="158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ea typeface="华文中宋" pitchFamily="2" charset="-122"/>
              </a:rPr>
              <a:t>排水法</a:t>
            </a:r>
          </a:p>
          <a:p>
            <a:r>
              <a:rPr lang="zh-CN" altLang="en-US" sz="2800" b="1">
                <a:solidFill>
                  <a:srgbClr val="FF0000"/>
                </a:solidFill>
                <a:ea typeface="华文中宋" pitchFamily="2" charset="-122"/>
              </a:rPr>
              <a:t>不易溶于水或难溶于水的气体</a:t>
            </a:r>
          </a:p>
        </p:txBody>
      </p:sp>
      <p:sp>
        <p:nvSpPr>
          <p:cNvPr id="19463" name="Text Box 7"/>
          <p:cNvSpPr txBox="1">
            <a:spLocks noChangeArrowheads="1"/>
          </p:cNvSpPr>
          <p:nvPr/>
        </p:nvSpPr>
        <p:spPr bwMode="auto">
          <a:xfrm>
            <a:off x="3348038" y="3141663"/>
            <a:ext cx="2667000" cy="158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800" b="1">
                <a:solidFill>
                  <a:schemeClr val="tx2"/>
                </a:solidFill>
                <a:ea typeface="华文中宋" pitchFamily="2" charset="-122"/>
              </a:rPr>
              <a:t>向上排空气法</a:t>
            </a:r>
          </a:p>
          <a:p>
            <a:r>
              <a:rPr lang="zh-CN" altLang="en-US" sz="2800" b="1">
                <a:solidFill>
                  <a:schemeClr val="tx2"/>
                </a:solidFill>
                <a:ea typeface="华文中宋" pitchFamily="2" charset="-122"/>
              </a:rPr>
              <a:t>密度比空气大的气体</a:t>
            </a:r>
          </a:p>
        </p:txBody>
      </p:sp>
      <p:pic>
        <p:nvPicPr>
          <p:cNvPr id="19464" name="Object 8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443663" y="836613"/>
            <a:ext cx="1371600" cy="206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65" name="Text Box 9"/>
          <p:cNvSpPr txBox="1">
            <a:spLocks noChangeArrowheads="1"/>
          </p:cNvSpPr>
          <p:nvPr/>
        </p:nvSpPr>
        <p:spPr bwMode="auto">
          <a:xfrm>
            <a:off x="6172200" y="3141663"/>
            <a:ext cx="2971800" cy="158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ea typeface="华文中宋" pitchFamily="2" charset="-122"/>
              </a:rPr>
              <a:t>向下排空气法</a:t>
            </a:r>
          </a:p>
          <a:p>
            <a:r>
              <a:rPr lang="zh-CN" altLang="en-US" sz="2800" b="1">
                <a:solidFill>
                  <a:srgbClr val="FF0000"/>
                </a:solidFill>
                <a:ea typeface="华文中宋" pitchFamily="2" charset="-122"/>
              </a:rPr>
              <a:t>密度比空气小的气体</a:t>
            </a:r>
          </a:p>
        </p:txBody>
      </p:sp>
      <p:sp>
        <p:nvSpPr>
          <p:cNvPr id="19466" name="Text Box 10"/>
          <p:cNvSpPr txBox="1">
            <a:spLocks noChangeArrowheads="1"/>
          </p:cNvSpPr>
          <p:nvPr/>
        </p:nvSpPr>
        <p:spPr bwMode="auto">
          <a:xfrm>
            <a:off x="2057400" y="6019800"/>
            <a:ext cx="21336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zh-CN" altLang="en-US"/>
          </a:p>
        </p:txBody>
      </p:sp>
      <p:sp>
        <p:nvSpPr>
          <p:cNvPr id="19467" name="Text Box 11"/>
          <p:cNvSpPr txBox="1">
            <a:spLocks noChangeArrowheads="1"/>
          </p:cNvSpPr>
          <p:nvPr/>
        </p:nvSpPr>
        <p:spPr bwMode="auto">
          <a:xfrm>
            <a:off x="457200" y="5867400"/>
            <a:ext cx="56388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zh-CN" altLang="en-US"/>
          </a:p>
        </p:txBody>
      </p:sp>
      <p:sp>
        <p:nvSpPr>
          <p:cNvPr id="19468" name="AutoShape 12"/>
          <p:cNvSpPr>
            <a:spLocks/>
          </p:cNvSpPr>
          <p:nvPr/>
        </p:nvSpPr>
        <p:spPr bwMode="auto">
          <a:xfrm>
            <a:off x="971550" y="4508500"/>
            <a:ext cx="1066800" cy="838200"/>
          </a:xfrm>
          <a:custGeom>
            <a:avLst/>
            <a:gdLst>
              <a:gd name="T0" fmla="*/ 329663 w 1066800"/>
              <a:gd name="T1" fmla="*/ 320165 h 838200"/>
              <a:gd name="T2" fmla="*/ 737137 w 1066800"/>
              <a:gd name="T3" fmla="*/ 640323 h 838200"/>
            </a:gdLst>
            <a:ahLst/>
            <a:cxnLst>
              <a:cxn ang="0">
                <a:pos x="1" y="320163"/>
              </a:cxn>
              <a:cxn ang="0">
                <a:pos x="407484" y="320165"/>
              </a:cxn>
              <a:cxn ang="0">
                <a:pos x="533400" y="0"/>
              </a:cxn>
              <a:cxn ang="0">
                <a:pos x="659316" y="320165"/>
              </a:cxn>
              <a:cxn ang="0">
                <a:pos x="1066799" y="320163"/>
              </a:cxn>
              <a:cxn ang="0">
                <a:pos x="737137" y="518034"/>
              </a:cxn>
              <a:cxn ang="0">
                <a:pos x="863060" y="838197"/>
              </a:cxn>
              <a:cxn ang="0">
                <a:pos x="533400" y="640323"/>
              </a:cxn>
              <a:cxn ang="0">
                <a:pos x="203740" y="838197"/>
              </a:cxn>
              <a:cxn ang="0">
                <a:pos x="329663" y="518034"/>
              </a:cxn>
            </a:cxnLst>
            <a:rect l="T0" t="T1" r="T2" b="T3"/>
            <a:pathLst>
              <a:path w="1066800" h="838200">
                <a:moveTo>
                  <a:pt x="1" y="320163"/>
                </a:moveTo>
                <a:lnTo>
                  <a:pt x="407484" y="320165"/>
                </a:lnTo>
                <a:lnTo>
                  <a:pt x="533400" y="0"/>
                </a:lnTo>
                <a:lnTo>
                  <a:pt x="659316" y="320165"/>
                </a:lnTo>
                <a:lnTo>
                  <a:pt x="1066799" y="320163"/>
                </a:lnTo>
                <a:lnTo>
                  <a:pt x="737137" y="518034"/>
                </a:lnTo>
                <a:lnTo>
                  <a:pt x="863060" y="838197"/>
                </a:lnTo>
                <a:lnTo>
                  <a:pt x="533400" y="640323"/>
                </a:lnTo>
                <a:lnTo>
                  <a:pt x="203740" y="838197"/>
                </a:lnTo>
                <a:lnTo>
                  <a:pt x="329663" y="518034"/>
                </a:lnTo>
                <a:close/>
              </a:path>
            </a:pathLst>
          </a:custGeom>
          <a:solidFill>
            <a:srgbClr val="FF0000"/>
          </a:solidFill>
          <a:ln w="9525" cmpd="sng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9469" name="AutoShape 13"/>
          <p:cNvSpPr>
            <a:spLocks/>
          </p:cNvSpPr>
          <p:nvPr/>
        </p:nvSpPr>
        <p:spPr bwMode="auto">
          <a:xfrm>
            <a:off x="4140200" y="4581525"/>
            <a:ext cx="1066800" cy="838200"/>
          </a:xfrm>
          <a:custGeom>
            <a:avLst/>
            <a:gdLst>
              <a:gd name="T0" fmla="*/ 329663 w 1066800"/>
              <a:gd name="T1" fmla="*/ 320165 h 838200"/>
              <a:gd name="T2" fmla="*/ 737137 w 1066800"/>
              <a:gd name="T3" fmla="*/ 640323 h 838200"/>
            </a:gdLst>
            <a:ahLst/>
            <a:cxnLst>
              <a:cxn ang="0">
                <a:pos x="1" y="320163"/>
              </a:cxn>
              <a:cxn ang="0">
                <a:pos x="407484" y="320165"/>
              </a:cxn>
              <a:cxn ang="0">
                <a:pos x="533400" y="0"/>
              </a:cxn>
              <a:cxn ang="0">
                <a:pos x="659316" y="320165"/>
              </a:cxn>
              <a:cxn ang="0">
                <a:pos x="1066799" y="320163"/>
              </a:cxn>
              <a:cxn ang="0">
                <a:pos x="737137" y="518034"/>
              </a:cxn>
              <a:cxn ang="0">
                <a:pos x="863060" y="838197"/>
              </a:cxn>
              <a:cxn ang="0">
                <a:pos x="533400" y="640323"/>
              </a:cxn>
              <a:cxn ang="0">
                <a:pos x="203740" y="838197"/>
              </a:cxn>
              <a:cxn ang="0">
                <a:pos x="329663" y="518034"/>
              </a:cxn>
            </a:cxnLst>
            <a:rect l="T0" t="T1" r="T2" b="T3"/>
            <a:pathLst>
              <a:path w="1066800" h="838200">
                <a:moveTo>
                  <a:pt x="1" y="320163"/>
                </a:moveTo>
                <a:lnTo>
                  <a:pt x="407484" y="320165"/>
                </a:lnTo>
                <a:lnTo>
                  <a:pt x="533400" y="0"/>
                </a:lnTo>
                <a:lnTo>
                  <a:pt x="659316" y="320165"/>
                </a:lnTo>
                <a:lnTo>
                  <a:pt x="1066799" y="320163"/>
                </a:lnTo>
                <a:lnTo>
                  <a:pt x="737137" y="518034"/>
                </a:lnTo>
                <a:lnTo>
                  <a:pt x="863060" y="838197"/>
                </a:lnTo>
                <a:lnTo>
                  <a:pt x="533400" y="640323"/>
                </a:lnTo>
                <a:lnTo>
                  <a:pt x="203740" y="838197"/>
                </a:lnTo>
                <a:lnTo>
                  <a:pt x="329663" y="518034"/>
                </a:lnTo>
                <a:close/>
              </a:path>
            </a:pathLst>
          </a:custGeom>
          <a:solidFill>
            <a:srgbClr val="FF0000"/>
          </a:solidFill>
          <a:ln w="9525" cmpd="sng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94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946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94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94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4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27" dur="500"/>
                                        <p:tgtEl>
                                          <p:spTgt spid="194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4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32" dur="500"/>
                                        <p:tgtEl>
                                          <p:spTgt spid="1946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7" dur="500"/>
                                        <p:tgtEl>
                                          <p:spTgt spid="194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2" dur="500"/>
                                        <p:tgtEl>
                                          <p:spTgt spid="194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62" grpId="0" build="p" autoUpdateAnimBg="0"/>
      <p:bldP spid="19463" grpId="0" build="p" autoUpdateAnimBg="0"/>
      <p:bldP spid="19465" grpId="0" build="p" autoUpdateAnimBg="0"/>
      <p:bldP spid="19468" grpId="0" animBg="1"/>
      <p:bldP spid="19469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ChangeArrowheads="1"/>
          </p:cNvSpPr>
          <p:nvPr/>
        </p:nvSpPr>
        <p:spPr bwMode="auto">
          <a:xfrm>
            <a:off x="-4763" y="1066800"/>
            <a:ext cx="8680451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eaLnBrk="0" hangingPunct="0">
              <a:spcBef>
                <a:spcPct val="30000"/>
              </a:spcBef>
            </a:pPr>
            <a:r>
              <a:rPr lang="zh-CN" altLang="en-US" sz="4000" b="1">
                <a:solidFill>
                  <a:schemeClr val="accent2"/>
                </a:solidFill>
                <a:latin typeface="华文中宋" pitchFamily="2" charset="-122"/>
                <a:ea typeface="华文中宋" pitchFamily="2" charset="-122"/>
              </a:rPr>
              <a:t>（</a:t>
            </a:r>
            <a:r>
              <a:rPr lang="en-US" sz="4000" b="1">
                <a:solidFill>
                  <a:schemeClr val="accent2"/>
                </a:solidFill>
                <a:latin typeface="华文中宋" pitchFamily="2" charset="-122"/>
                <a:ea typeface="华文中宋" pitchFamily="2" charset="-122"/>
              </a:rPr>
              <a:t>1</a:t>
            </a:r>
            <a:r>
              <a:rPr lang="zh-CN" altLang="en-US" sz="4000" b="1">
                <a:solidFill>
                  <a:schemeClr val="accent2"/>
                </a:solidFill>
                <a:latin typeface="华文中宋" pitchFamily="2" charset="-122"/>
                <a:ea typeface="华文中宋" pitchFamily="2" charset="-122"/>
              </a:rPr>
              <a:t>）连接装置，检查装置气密性。</a:t>
            </a:r>
          </a:p>
        </p:txBody>
      </p:sp>
      <p:sp>
        <p:nvSpPr>
          <p:cNvPr id="21507" name="Rectangle 3"/>
          <p:cNvSpPr>
            <a:spLocks noChangeArrowheads="1"/>
          </p:cNvSpPr>
          <p:nvPr/>
        </p:nvSpPr>
        <p:spPr bwMode="auto">
          <a:xfrm>
            <a:off x="166688" y="255588"/>
            <a:ext cx="353695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4400" b="1">
                <a:solidFill>
                  <a:srgbClr val="FF0000"/>
                </a:solidFill>
                <a:latin typeface="华文中宋" pitchFamily="2" charset="-122"/>
                <a:ea typeface="华文中宋" pitchFamily="2" charset="-122"/>
              </a:rPr>
              <a:t>实验步骤是：</a:t>
            </a:r>
          </a:p>
        </p:txBody>
      </p:sp>
      <p:sp>
        <p:nvSpPr>
          <p:cNvPr id="21508" name="Rectangle 5"/>
          <p:cNvSpPr>
            <a:spLocks noChangeArrowheads="1"/>
          </p:cNvSpPr>
          <p:nvPr/>
        </p:nvSpPr>
        <p:spPr bwMode="auto">
          <a:xfrm>
            <a:off x="922338" y="1824038"/>
            <a:ext cx="70421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3600" b="1">
                <a:latin typeface="华文中宋" pitchFamily="2" charset="-122"/>
                <a:ea typeface="华文中宋" pitchFamily="2" charset="-122"/>
              </a:rPr>
              <a:t>连接装置（从左到右，自下而上）</a:t>
            </a:r>
          </a:p>
        </p:txBody>
      </p:sp>
      <p:pic>
        <p:nvPicPr>
          <p:cNvPr id="21509" name="Picture 6" descr="pic_32590"/>
          <p:cNvPicPr>
            <a:picLocks noChangeAspect="1" noChangeArrowheads="1"/>
          </p:cNvPicPr>
          <p:nvPr/>
        </p:nvPicPr>
        <p:blipFill>
          <a:blip r:embed="rId2">
            <a:lum contrast="24000"/>
          </a:blip>
          <a:srcRect/>
          <a:stretch>
            <a:fillRect/>
          </a:stretch>
        </p:blipFill>
        <p:spPr bwMode="auto">
          <a:xfrm>
            <a:off x="5292725" y="2779713"/>
            <a:ext cx="3563938" cy="2665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10" name="Rectangle 7"/>
          <p:cNvSpPr>
            <a:spLocks noChangeArrowheads="1"/>
          </p:cNvSpPr>
          <p:nvPr/>
        </p:nvSpPr>
        <p:spPr bwMode="auto">
          <a:xfrm>
            <a:off x="215900" y="2771775"/>
            <a:ext cx="5292725" cy="2528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zh-CN" altLang="en-US" b="1">
                <a:solidFill>
                  <a:srgbClr val="FF0000"/>
                </a:solidFill>
                <a:latin typeface="华文中宋" pitchFamily="2" charset="-122"/>
                <a:ea typeface="华文中宋" pitchFamily="2" charset="-122"/>
              </a:rPr>
              <a:t>检查气密性的方法</a:t>
            </a:r>
            <a:r>
              <a:rPr lang="zh-CN" altLang="en-US" b="1">
                <a:solidFill>
                  <a:schemeClr val="accent2"/>
                </a:solidFill>
                <a:latin typeface="华文中宋" pitchFamily="2" charset="-122"/>
                <a:ea typeface="华文中宋" pitchFamily="2" charset="-122"/>
              </a:rPr>
              <a:t>：先</a:t>
            </a:r>
            <a:r>
              <a:rPr lang="zh-CN" altLang="en-US" b="1">
                <a:latin typeface="华文中宋" pitchFamily="2" charset="-122"/>
                <a:ea typeface="华文中宋" pitchFamily="2" charset="-122"/>
              </a:rPr>
              <a:t>将导管一端伸入水中，</a:t>
            </a:r>
            <a:r>
              <a:rPr lang="zh-CN" altLang="en-US" b="1">
                <a:solidFill>
                  <a:schemeClr val="accent2"/>
                </a:solidFill>
                <a:latin typeface="华文中宋" pitchFamily="2" charset="-122"/>
                <a:ea typeface="华文中宋" pitchFamily="2" charset="-122"/>
              </a:rPr>
              <a:t>然后</a:t>
            </a:r>
            <a:r>
              <a:rPr lang="zh-CN" altLang="en-US" b="1">
                <a:latin typeface="华文中宋" pitchFamily="2" charset="-122"/>
                <a:ea typeface="华文中宋" pitchFamily="2" charset="-122"/>
              </a:rPr>
              <a:t>用手紧握试管，观察导管口有没有气泡冒出或冷却后导管内能否形成一段水柱。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15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15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9900FF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215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15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15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15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15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6" grpId="0" build="p" autoUpdateAnimBg="0"/>
      <p:bldP spid="21508" grpId="0" autoUpdateAnimBg="0"/>
      <p:bldP spid="21510" grpId="0" autoUpdateAnimBg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ChangeArrowheads="1"/>
          </p:cNvSpPr>
          <p:nvPr/>
        </p:nvSpPr>
        <p:spPr bwMode="auto">
          <a:xfrm>
            <a:off x="206375" y="1066800"/>
            <a:ext cx="8253413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eaLnBrk="0" hangingPunct="0">
              <a:spcBef>
                <a:spcPct val="30000"/>
              </a:spcBef>
            </a:pPr>
            <a:r>
              <a:rPr lang="zh-CN" altLang="en-US" sz="4000" b="1">
                <a:solidFill>
                  <a:schemeClr val="accent2"/>
                </a:solidFill>
                <a:latin typeface="华文中宋" pitchFamily="2" charset="-122"/>
                <a:ea typeface="华文中宋" pitchFamily="2" charset="-122"/>
              </a:rPr>
              <a:t>（</a:t>
            </a:r>
            <a:r>
              <a:rPr lang="en-US" sz="4000" b="1">
                <a:solidFill>
                  <a:schemeClr val="accent2"/>
                </a:solidFill>
                <a:latin typeface="华文中宋" pitchFamily="2" charset="-122"/>
                <a:ea typeface="华文中宋" pitchFamily="2" charset="-122"/>
              </a:rPr>
              <a:t>1</a:t>
            </a:r>
            <a:r>
              <a:rPr lang="zh-CN" altLang="en-US" sz="4000" b="1">
                <a:solidFill>
                  <a:schemeClr val="accent2"/>
                </a:solidFill>
                <a:latin typeface="华文中宋" pitchFamily="2" charset="-122"/>
                <a:ea typeface="华文中宋" pitchFamily="2" charset="-122"/>
              </a:rPr>
              <a:t>）连接装置，检查装置气密性。</a:t>
            </a:r>
          </a:p>
        </p:txBody>
      </p:sp>
      <p:sp>
        <p:nvSpPr>
          <p:cNvPr id="22531" name="Rectangle 3"/>
          <p:cNvSpPr>
            <a:spLocks noChangeArrowheads="1"/>
          </p:cNvSpPr>
          <p:nvPr/>
        </p:nvSpPr>
        <p:spPr bwMode="auto">
          <a:xfrm>
            <a:off x="446088" y="255588"/>
            <a:ext cx="297815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4400" b="1">
                <a:solidFill>
                  <a:srgbClr val="FF0000"/>
                </a:solidFill>
                <a:latin typeface="华文中宋" pitchFamily="2" charset="-122"/>
                <a:ea typeface="华文中宋" pitchFamily="2" charset="-122"/>
              </a:rPr>
              <a:t>实验步骤：</a:t>
            </a:r>
          </a:p>
        </p:txBody>
      </p:sp>
      <p:sp>
        <p:nvSpPr>
          <p:cNvPr id="22532" name="Rectangle 5"/>
          <p:cNvSpPr>
            <a:spLocks noChangeArrowheads="1"/>
          </p:cNvSpPr>
          <p:nvPr/>
        </p:nvSpPr>
        <p:spPr bwMode="auto">
          <a:xfrm>
            <a:off x="239713" y="1819275"/>
            <a:ext cx="5580062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>
              <a:spcBef>
                <a:spcPct val="30000"/>
              </a:spcBef>
            </a:pPr>
            <a:r>
              <a:rPr lang="zh-CN" altLang="en-US" sz="4000" b="1">
                <a:solidFill>
                  <a:schemeClr val="accent2"/>
                </a:solidFill>
                <a:latin typeface="华文中宋" pitchFamily="2" charset="-122"/>
                <a:ea typeface="华文中宋" pitchFamily="2" charset="-122"/>
              </a:rPr>
              <a:t>（</a:t>
            </a:r>
            <a:r>
              <a:rPr lang="en-US" sz="4000" b="1">
                <a:solidFill>
                  <a:schemeClr val="accent2"/>
                </a:solidFill>
                <a:latin typeface="华文中宋" pitchFamily="2" charset="-122"/>
                <a:ea typeface="华文中宋" pitchFamily="2" charset="-122"/>
              </a:rPr>
              <a:t>2</a:t>
            </a:r>
            <a:r>
              <a:rPr lang="zh-CN" altLang="en-US" sz="4000" b="1">
                <a:solidFill>
                  <a:schemeClr val="accent2"/>
                </a:solidFill>
                <a:latin typeface="华文中宋" pitchFamily="2" charset="-122"/>
                <a:ea typeface="华文中宋" pitchFamily="2" charset="-122"/>
              </a:rPr>
              <a:t>）装药品，固定装置</a:t>
            </a:r>
          </a:p>
        </p:txBody>
      </p:sp>
      <p:sp>
        <p:nvSpPr>
          <p:cNvPr id="22533" name="Rectangle 7"/>
          <p:cNvSpPr>
            <a:spLocks noChangeArrowheads="1"/>
          </p:cNvSpPr>
          <p:nvPr/>
        </p:nvSpPr>
        <p:spPr bwMode="auto">
          <a:xfrm>
            <a:off x="223838" y="2566988"/>
            <a:ext cx="2532062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>
              <a:spcBef>
                <a:spcPct val="30000"/>
              </a:spcBef>
            </a:pPr>
            <a:r>
              <a:rPr lang="zh-CN" altLang="en-US" sz="4000" b="1">
                <a:solidFill>
                  <a:schemeClr val="accent2"/>
                </a:solidFill>
                <a:latin typeface="华文中宋" pitchFamily="2" charset="-122"/>
                <a:ea typeface="华文中宋" pitchFamily="2" charset="-122"/>
              </a:rPr>
              <a:t>（</a:t>
            </a:r>
            <a:r>
              <a:rPr lang="en-US" sz="4000" b="1">
                <a:solidFill>
                  <a:schemeClr val="accent2"/>
                </a:solidFill>
                <a:latin typeface="华文中宋" pitchFamily="2" charset="-122"/>
                <a:ea typeface="华文中宋" pitchFamily="2" charset="-122"/>
              </a:rPr>
              <a:t>3</a:t>
            </a:r>
            <a:r>
              <a:rPr lang="zh-CN" altLang="en-US" sz="4000" b="1">
                <a:solidFill>
                  <a:schemeClr val="accent2"/>
                </a:solidFill>
                <a:latin typeface="华文中宋" pitchFamily="2" charset="-122"/>
                <a:ea typeface="华文中宋" pitchFamily="2" charset="-122"/>
              </a:rPr>
              <a:t>）加热</a:t>
            </a:r>
          </a:p>
        </p:txBody>
      </p:sp>
      <p:sp>
        <p:nvSpPr>
          <p:cNvPr id="22534" name="Rectangle 8"/>
          <p:cNvSpPr>
            <a:spLocks noChangeArrowheads="1"/>
          </p:cNvSpPr>
          <p:nvPr/>
        </p:nvSpPr>
        <p:spPr bwMode="auto">
          <a:xfrm>
            <a:off x="187325" y="3305175"/>
            <a:ext cx="3548063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>
              <a:spcBef>
                <a:spcPct val="30000"/>
              </a:spcBef>
            </a:pPr>
            <a:r>
              <a:rPr lang="zh-CN" altLang="en-US" sz="4000" b="1">
                <a:solidFill>
                  <a:schemeClr val="accent2"/>
                </a:solidFill>
                <a:latin typeface="华文中宋" pitchFamily="2" charset="-122"/>
                <a:ea typeface="华文中宋" pitchFamily="2" charset="-122"/>
              </a:rPr>
              <a:t>（</a:t>
            </a:r>
            <a:r>
              <a:rPr lang="en-US" sz="4000" b="1">
                <a:solidFill>
                  <a:schemeClr val="accent2"/>
                </a:solidFill>
                <a:latin typeface="华文中宋" pitchFamily="2" charset="-122"/>
                <a:ea typeface="华文中宋" pitchFamily="2" charset="-122"/>
              </a:rPr>
              <a:t>4</a:t>
            </a:r>
            <a:r>
              <a:rPr lang="zh-CN" altLang="en-US" sz="4000" b="1">
                <a:solidFill>
                  <a:schemeClr val="accent2"/>
                </a:solidFill>
                <a:latin typeface="华文中宋" pitchFamily="2" charset="-122"/>
                <a:ea typeface="华文中宋" pitchFamily="2" charset="-122"/>
              </a:rPr>
              <a:t>）收集气体</a:t>
            </a:r>
          </a:p>
        </p:txBody>
      </p:sp>
      <p:sp>
        <p:nvSpPr>
          <p:cNvPr id="22535" name="Rectangle 9"/>
          <p:cNvSpPr>
            <a:spLocks noChangeArrowheads="1"/>
          </p:cNvSpPr>
          <p:nvPr/>
        </p:nvSpPr>
        <p:spPr bwMode="auto">
          <a:xfrm>
            <a:off x="-30163" y="4076700"/>
            <a:ext cx="6546851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0"/>
              </a:spcBef>
            </a:pPr>
            <a:r>
              <a:rPr lang="zh-CN" altLang="en-US" sz="4000" b="1">
                <a:solidFill>
                  <a:schemeClr val="accent2"/>
                </a:solidFill>
                <a:latin typeface="华文中宋" pitchFamily="2" charset="-122"/>
                <a:ea typeface="华文中宋" pitchFamily="2" charset="-122"/>
              </a:rPr>
              <a:t>（</a:t>
            </a:r>
            <a:r>
              <a:rPr lang="en-US" sz="4000" b="1">
                <a:solidFill>
                  <a:schemeClr val="accent2"/>
                </a:solidFill>
                <a:latin typeface="华文中宋" pitchFamily="2" charset="-122"/>
                <a:ea typeface="华文中宋" pitchFamily="2" charset="-122"/>
              </a:rPr>
              <a:t>5</a:t>
            </a:r>
            <a:r>
              <a:rPr lang="zh-CN" altLang="en-US" sz="4000" b="1">
                <a:solidFill>
                  <a:schemeClr val="accent2"/>
                </a:solidFill>
                <a:latin typeface="华文中宋" pitchFamily="2" charset="-122"/>
                <a:ea typeface="华文中宋" pitchFamily="2" charset="-122"/>
              </a:rPr>
              <a:t>）先把导管移出水面，</a:t>
            </a:r>
          </a:p>
          <a:p>
            <a:pPr>
              <a:spcBef>
                <a:spcPct val="0"/>
              </a:spcBef>
            </a:pPr>
            <a:r>
              <a:rPr lang="zh-CN" altLang="en-US" sz="4000" b="1">
                <a:solidFill>
                  <a:schemeClr val="accent2"/>
                </a:solidFill>
                <a:latin typeface="华文中宋" pitchFamily="2" charset="-122"/>
                <a:ea typeface="华文中宋" pitchFamily="2" charset="-122"/>
              </a:rPr>
              <a:t> 后熄灭酒精灯。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25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25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9900FF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25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25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25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25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25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25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25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25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0" grpId="0" build="p" autoUpdateAnimBg="0"/>
      <p:bldP spid="22532" grpId="0" autoUpdateAnimBg="0"/>
      <p:bldP spid="22533" grpId="0" autoUpdateAnimBg="0"/>
      <p:bldP spid="22534" grpId="0" autoUpdateAnimBg="0"/>
      <p:bldP spid="22535" grpId="0" autoUpdateAnimBg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ext Box 2"/>
          <p:cNvSpPr txBox="1">
            <a:spLocks noChangeArrowheads="1"/>
          </p:cNvSpPr>
          <p:nvPr/>
        </p:nvSpPr>
        <p:spPr bwMode="auto">
          <a:xfrm>
            <a:off x="0" y="404813"/>
            <a:ext cx="8262938" cy="3538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zh-CN" altLang="en-US" b="1">
                <a:latin typeface="华文仿宋" pitchFamily="2" charset="-122"/>
                <a:ea typeface="华文仿宋" pitchFamily="2" charset="-122"/>
              </a:rPr>
              <a:t>仪器装配原则：先下后上，先左后右；</a:t>
            </a:r>
          </a:p>
          <a:p>
            <a:pPr algn="l"/>
            <a:r>
              <a:rPr lang="zh-CN" altLang="en-US" b="1">
                <a:latin typeface="华文仿宋" pitchFamily="2" charset="-122"/>
                <a:ea typeface="华文仿宋" pitchFamily="2" charset="-122"/>
              </a:rPr>
              <a:t>      物质加热原则：先均匀，后集中</a:t>
            </a:r>
          </a:p>
          <a:p>
            <a:pPr algn="l"/>
            <a:r>
              <a:rPr lang="zh-CN" altLang="en-US" b="1">
                <a:latin typeface="华文仿宋" pitchFamily="2" charset="-122"/>
                <a:ea typeface="华文仿宋" pitchFamily="2" charset="-122"/>
              </a:rPr>
              <a:t>     气体收集方法：</a:t>
            </a:r>
          </a:p>
          <a:p>
            <a:pPr algn="l"/>
            <a:r>
              <a:rPr lang="zh-CN" altLang="en-US" b="1">
                <a:latin typeface="华文仿宋" pitchFamily="2" charset="-122"/>
                <a:ea typeface="华文仿宋" pitchFamily="2" charset="-122"/>
              </a:rPr>
              <a:t>    易溶于水排气法，根据密度定上下；</a:t>
            </a:r>
          </a:p>
          <a:p>
            <a:pPr algn="l"/>
            <a:r>
              <a:rPr lang="zh-CN" altLang="en-US" b="1">
                <a:latin typeface="华文仿宋" pitchFamily="2" charset="-122"/>
                <a:ea typeface="华文仿宋" pitchFamily="2" charset="-122"/>
              </a:rPr>
              <a:t>       不溶微溶排水法，所得气体纯度大</a:t>
            </a:r>
            <a:r>
              <a:rPr lang="zh-CN" altLang="en-US" sz="2800" b="1">
                <a:latin typeface="华文仿宋" pitchFamily="2" charset="-122"/>
                <a:ea typeface="华文仿宋" pitchFamily="2" charset="-122"/>
              </a:rPr>
              <a:t>。 </a:t>
            </a:r>
          </a:p>
        </p:txBody>
      </p:sp>
      <p:pic>
        <p:nvPicPr>
          <p:cNvPr id="23555" name="Picture 2" descr="D:\学习\素材\图片\gif动画人物图片\187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67513" y="2708275"/>
            <a:ext cx="2376487" cy="3457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4" grpId="0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2"/>
          <p:cNvSpPr txBox="1">
            <a:spLocks noChangeArrowheads="1"/>
          </p:cNvSpPr>
          <p:nvPr/>
        </p:nvSpPr>
        <p:spPr bwMode="auto">
          <a:xfrm>
            <a:off x="2484438" y="1412875"/>
            <a:ext cx="6172200" cy="2632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zh-CN" altLang="en-US" sz="4000" b="1">
                <a:solidFill>
                  <a:srgbClr val="9900FF"/>
                </a:solidFill>
                <a:latin typeface="华文中宋" pitchFamily="2" charset="-122"/>
                <a:ea typeface="华文中宋" pitchFamily="2" charset="-122"/>
              </a:rPr>
              <a:t>分解过氧化氢（</a:t>
            </a:r>
            <a:r>
              <a:rPr lang="en-US" sz="4000" b="1">
                <a:solidFill>
                  <a:srgbClr val="9900FF"/>
                </a:solidFill>
                <a:latin typeface="华文中宋" pitchFamily="2" charset="-122"/>
                <a:ea typeface="华文中宋" pitchFamily="2" charset="-122"/>
              </a:rPr>
              <a:t>H</a:t>
            </a:r>
            <a:r>
              <a:rPr lang="en-US" sz="4000" b="1" baseline="-25000">
                <a:solidFill>
                  <a:srgbClr val="9900FF"/>
                </a:solidFill>
                <a:latin typeface="华文中宋" pitchFamily="2" charset="-122"/>
                <a:ea typeface="华文中宋" pitchFamily="2" charset="-122"/>
              </a:rPr>
              <a:t>2</a:t>
            </a:r>
            <a:r>
              <a:rPr lang="en-US" sz="4000" b="1">
                <a:solidFill>
                  <a:srgbClr val="9900FF"/>
                </a:solidFill>
                <a:latin typeface="华文中宋" pitchFamily="2" charset="-122"/>
                <a:ea typeface="华文中宋" pitchFamily="2" charset="-122"/>
              </a:rPr>
              <a:t>O</a:t>
            </a:r>
            <a:r>
              <a:rPr lang="en-US" sz="4000" b="1" baseline="-25000">
                <a:solidFill>
                  <a:srgbClr val="9900FF"/>
                </a:solidFill>
                <a:latin typeface="华文中宋" pitchFamily="2" charset="-122"/>
                <a:ea typeface="华文中宋" pitchFamily="2" charset="-122"/>
              </a:rPr>
              <a:t>2</a:t>
            </a:r>
            <a:r>
              <a:rPr lang="zh-CN" altLang="en-US" sz="4000" b="1">
                <a:solidFill>
                  <a:srgbClr val="9900FF"/>
                </a:solidFill>
                <a:latin typeface="华文中宋" pitchFamily="2" charset="-122"/>
                <a:ea typeface="华文中宋" pitchFamily="2" charset="-122"/>
              </a:rPr>
              <a:t>）</a:t>
            </a:r>
          </a:p>
          <a:p>
            <a:pPr algn="l"/>
            <a:r>
              <a:rPr lang="zh-CN" altLang="en-US" sz="4000" b="1">
                <a:solidFill>
                  <a:srgbClr val="9900FF"/>
                </a:solidFill>
                <a:latin typeface="华文中宋" pitchFamily="2" charset="-122"/>
                <a:ea typeface="华文中宋" pitchFamily="2" charset="-122"/>
              </a:rPr>
              <a:t>加热（  ）氯酸钾（</a:t>
            </a:r>
            <a:r>
              <a:rPr lang="en-US" sz="4000" b="1">
                <a:solidFill>
                  <a:srgbClr val="9900FF"/>
                </a:solidFill>
                <a:latin typeface="华文中宋" pitchFamily="2" charset="-122"/>
                <a:ea typeface="华文中宋" pitchFamily="2" charset="-122"/>
              </a:rPr>
              <a:t>KClO</a:t>
            </a:r>
            <a:r>
              <a:rPr lang="en-US" sz="4000" b="1" baseline="-25000">
                <a:solidFill>
                  <a:srgbClr val="9900FF"/>
                </a:solidFill>
                <a:latin typeface="华文中宋" pitchFamily="2" charset="-122"/>
                <a:ea typeface="华文中宋" pitchFamily="2" charset="-122"/>
              </a:rPr>
              <a:t>3</a:t>
            </a:r>
            <a:r>
              <a:rPr lang="zh-CN" altLang="en-US" sz="4000" b="1">
                <a:solidFill>
                  <a:srgbClr val="9900FF"/>
                </a:solidFill>
                <a:latin typeface="华文中宋" pitchFamily="2" charset="-122"/>
                <a:ea typeface="华文中宋" pitchFamily="2" charset="-122"/>
              </a:rPr>
              <a:t>）</a:t>
            </a:r>
          </a:p>
          <a:p>
            <a:pPr algn="l"/>
            <a:r>
              <a:rPr lang="zh-CN" altLang="en-US" sz="4000" b="1">
                <a:solidFill>
                  <a:srgbClr val="9900FF"/>
                </a:solidFill>
                <a:latin typeface="华文中宋" pitchFamily="2" charset="-122"/>
                <a:ea typeface="华文中宋" pitchFamily="2" charset="-122"/>
              </a:rPr>
              <a:t>加热高锰酸钾（</a:t>
            </a:r>
            <a:r>
              <a:rPr lang="en-US" sz="4000" b="1">
                <a:solidFill>
                  <a:srgbClr val="9900FF"/>
                </a:solidFill>
                <a:latin typeface="华文中宋" pitchFamily="2" charset="-122"/>
                <a:ea typeface="华文中宋" pitchFamily="2" charset="-122"/>
              </a:rPr>
              <a:t>KMnO</a:t>
            </a:r>
            <a:r>
              <a:rPr lang="en-US" sz="4000" b="1" baseline="-25000">
                <a:solidFill>
                  <a:srgbClr val="9900FF"/>
                </a:solidFill>
                <a:latin typeface="华文中宋" pitchFamily="2" charset="-122"/>
                <a:ea typeface="华文中宋" pitchFamily="2" charset="-122"/>
              </a:rPr>
              <a:t>4</a:t>
            </a:r>
            <a:r>
              <a:rPr lang="zh-CN" altLang="en-US" sz="4000" b="1">
                <a:solidFill>
                  <a:srgbClr val="9900FF"/>
                </a:solidFill>
                <a:latin typeface="华文中宋" pitchFamily="2" charset="-122"/>
                <a:ea typeface="华文中宋" pitchFamily="2" charset="-122"/>
              </a:rPr>
              <a:t>）</a:t>
            </a:r>
          </a:p>
        </p:txBody>
      </p:sp>
      <p:sp>
        <p:nvSpPr>
          <p:cNvPr id="5123" name="AutoShape 3"/>
          <p:cNvSpPr>
            <a:spLocks/>
          </p:cNvSpPr>
          <p:nvPr/>
        </p:nvSpPr>
        <p:spPr bwMode="auto">
          <a:xfrm>
            <a:off x="2195513" y="1628775"/>
            <a:ext cx="228600" cy="2057400"/>
          </a:xfrm>
          <a:prstGeom prst="leftBrace">
            <a:avLst>
              <a:gd name="adj1" fmla="val 75000"/>
              <a:gd name="adj2" fmla="val 50000"/>
            </a:avLst>
          </a:prstGeom>
          <a:noFill/>
          <a:ln w="28575" cmpd="sng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5124" name="Rectangle 4"/>
          <p:cNvSpPr>
            <a:spLocks noChangeArrowheads="1"/>
          </p:cNvSpPr>
          <p:nvPr/>
        </p:nvSpPr>
        <p:spPr bwMode="auto">
          <a:xfrm>
            <a:off x="2627313" y="620713"/>
            <a:ext cx="577215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4000" b="1">
                <a:solidFill>
                  <a:srgbClr val="FF0000"/>
                </a:solidFill>
                <a:ea typeface="华文中宋" pitchFamily="2" charset="-122"/>
              </a:rPr>
              <a:t>实验室制取氧气的方法：</a:t>
            </a:r>
          </a:p>
        </p:txBody>
      </p:sp>
      <p:pic>
        <p:nvPicPr>
          <p:cNvPr id="5125" name="Picture 4" descr="D:\学习\素材\图片\24个Email图标图片\E11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3850" y="3068638"/>
            <a:ext cx="2376488" cy="299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6" name="AutoShape 6"/>
          <p:cNvSpPr>
            <a:spLocks noChangeArrowheads="1"/>
          </p:cNvSpPr>
          <p:nvPr/>
        </p:nvSpPr>
        <p:spPr bwMode="auto">
          <a:xfrm>
            <a:off x="4068763" y="2492375"/>
            <a:ext cx="360362" cy="288925"/>
          </a:xfrm>
          <a:prstGeom prst="triangle">
            <a:avLst>
              <a:gd name="adj" fmla="val 50000"/>
            </a:avLst>
          </a:prstGeom>
          <a:solidFill>
            <a:schemeClr val="bg1"/>
          </a:solidFill>
          <a:ln w="9525" cap="flat" cmpd="sng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5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2" grpId="0" uiExpand="1" build="p" autoUpdateAnimBg="0"/>
      <p:bldP spid="5123" grpId="0" animBg="1" autoUpdateAnimBg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ext Box 2"/>
          <p:cNvSpPr txBox="1">
            <a:spLocks noChangeArrowheads="1"/>
          </p:cNvSpPr>
          <p:nvPr/>
        </p:nvSpPr>
        <p:spPr bwMode="auto">
          <a:xfrm>
            <a:off x="395288" y="620713"/>
            <a:ext cx="9144000" cy="2289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zh-CN" altLang="en-US" sz="3600" b="1">
                <a:latin typeface="Tahoma" pitchFamily="34" charset="0"/>
                <a:ea typeface="华文中宋" pitchFamily="2" charset="-122"/>
              </a:rPr>
              <a:t>如何</a:t>
            </a:r>
            <a:r>
              <a:rPr lang="zh-CN" altLang="en-US" sz="3600" b="1">
                <a:solidFill>
                  <a:schemeClr val="accent2"/>
                </a:solidFill>
                <a:latin typeface="Tahoma" pitchFamily="34" charset="0"/>
                <a:ea typeface="华文中宋" pitchFamily="2" charset="-122"/>
              </a:rPr>
              <a:t>检验</a:t>
            </a:r>
            <a:r>
              <a:rPr lang="zh-CN" altLang="en-US" sz="3600" b="1">
                <a:latin typeface="Tahoma" pitchFamily="34" charset="0"/>
                <a:ea typeface="华文中宋" pitchFamily="2" charset="-122"/>
              </a:rPr>
              <a:t>收集到的是氧气？</a:t>
            </a:r>
          </a:p>
          <a:p>
            <a:pPr algn="l"/>
            <a:endParaRPr lang="zh-CN" altLang="en-US" sz="3600" b="1">
              <a:latin typeface="Tahoma" pitchFamily="34" charset="0"/>
              <a:ea typeface="华文中宋" pitchFamily="2" charset="-122"/>
            </a:endParaRPr>
          </a:p>
          <a:p>
            <a:pPr algn="l"/>
            <a:endParaRPr lang="en-US" sz="3600" b="1">
              <a:latin typeface="Tahoma" pitchFamily="34" charset="0"/>
              <a:ea typeface="华文中宋" pitchFamily="2" charset="-122"/>
            </a:endParaRPr>
          </a:p>
        </p:txBody>
      </p:sp>
      <p:sp>
        <p:nvSpPr>
          <p:cNvPr id="24579" name="Text Box 3"/>
          <p:cNvSpPr txBox="1">
            <a:spLocks noChangeArrowheads="1"/>
          </p:cNvSpPr>
          <p:nvPr/>
        </p:nvSpPr>
        <p:spPr bwMode="auto">
          <a:xfrm>
            <a:off x="468313" y="1196975"/>
            <a:ext cx="8351837" cy="2014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zh-CN" altLang="en-US" sz="3600" b="1">
                <a:solidFill>
                  <a:schemeClr val="accent2"/>
                </a:solidFill>
                <a:ea typeface="华文中宋" pitchFamily="2" charset="-122"/>
              </a:rPr>
              <a:t>将一支</a:t>
            </a:r>
            <a:r>
              <a:rPr lang="zh-CN" altLang="en-US" sz="3600" b="1">
                <a:solidFill>
                  <a:srgbClr val="FF0000"/>
                </a:solidFill>
                <a:ea typeface="华文中宋" pitchFamily="2" charset="-122"/>
              </a:rPr>
              <a:t>带火星</a:t>
            </a:r>
            <a:r>
              <a:rPr lang="zh-CN" altLang="en-US" sz="3600" b="1">
                <a:solidFill>
                  <a:schemeClr val="accent2"/>
                </a:solidFill>
                <a:ea typeface="华文中宋" pitchFamily="2" charset="-122"/>
              </a:rPr>
              <a:t>的木条伸进集气瓶</a:t>
            </a:r>
            <a:r>
              <a:rPr lang="zh-CN" altLang="en-US" sz="3600" b="1">
                <a:solidFill>
                  <a:srgbClr val="FF0000"/>
                </a:solidFill>
                <a:ea typeface="华文中宋" pitchFamily="2" charset="-122"/>
              </a:rPr>
              <a:t>内</a:t>
            </a:r>
            <a:r>
              <a:rPr lang="zh-CN" altLang="en-US" sz="3600" b="1">
                <a:solidFill>
                  <a:schemeClr val="accent2"/>
                </a:solidFill>
                <a:ea typeface="华文中宋" pitchFamily="2" charset="-122"/>
              </a:rPr>
              <a:t>，若木条复燃，证明</a:t>
            </a:r>
            <a:r>
              <a:rPr lang="zh-CN" altLang="en-US" sz="3600" b="1">
                <a:solidFill>
                  <a:srgbClr val="FF0000"/>
                </a:solidFill>
                <a:ea typeface="华文中宋" pitchFamily="2" charset="-122"/>
              </a:rPr>
              <a:t>是氧气</a:t>
            </a:r>
            <a:r>
              <a:rPr lang="zh-CN" altLang="en-US" sz="3600" b="1">
                <a:solidFill>
                  <a:schemeClr val="accent2"/>
                </a:solidFill>
                <a:ea typeface="华文中宋" pitchFamily="2" charset="-122"/>
              </a:rPr>
              <a:t>。</a:t>
            </a:r>
          </a:p>
          <a:p>
            <a:pPr algn="l"/>
            <a:endParaRPr lang="en-US" sz="3600" b="1">
              <a:ea typeface="华文中宋" pitchFamily="2" charset="-122"/>
            </a:endParaRPr>
          </a:p>
        </p:txBody>
      </p:sp>
      <p:sp>
        <p:nvSpPr>
          <p:cNvPr id="24580" name="Rectangle 6"/>
          <p:cNvSpPr>
            <a:spLocks noChangeArrowheads="1"/>
          </p:cNvSpPr>
          <p:nvPr/>
        </p:nvSpPr>
        <p:spPr bwMode="auto">
          <a:xfrm>
            <a:off x="684213" y="2997200"/>
            <a:ext cx="7632700" cy="2014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zh-CN" altLang="en-US" sz="3600" b="1">
                <a:solidFill>
                  <a:schemeClr val="accent2"/>
                </a:solidFill>
                <a:ea typeface="华文中宋" pitchFamily="2" charset="-122"/>
              </a:rPr>
              <a:t>将一支</a:t>
            </a:r>
            <a:r>
              <a:rPr lang="zh-CN" altLang="en-US" sz="3600" b="1">
                <a:solidFill>
                  <a:srgbClr val="FF0000"/>
                </a:solidFill>
                <a:ea typeface="华文中宋" pitchFamily="2" charset="-122"/>
              </a:rPr>
              <a:t>带火星</a:t>
            </a:r>
            <a:r>
              <a:rPr lang="zh-CN" altLang="en-US" sz="3600" b="1">
                <a:solidFill>
                  <a:schemeClr val="accent2"/>
                </a:solidFill>
                <a:ea typeface="华文中宋" pitchFamily="2" charset="-122"/>
              </a:rPr>
              <a:t>的木条伸到集气瓶</a:t>
            </a:r>
            <a:r>
              <a:rPr lang="zh-CN" altLang="en-US" sz="3600" b="1">
                <a:solidFill>
                  <a:srgbClr val="FF0000"/>
                </a:solidFill>
                <a:ea typeface="华文中宋" pitchFamily="2" charset="-122"/>
              </a:rPr>
              <a:t>口</a:t>
            </a:r>
            <a:r>
              <a:rPr lang="zh-CN" altLang="en-US" sz="3600" b="1">
                <a:solidFill>
                  <a:schemeClr val="accent2"/>
                </a:solidFill>
                <a:ea typeface="华文中宋" pitchFamily="2" charset="-122"/>
              </a:rPr>
              <a:t>，若木条复燃，证明</a:t>
            </a:r>
            <a:r>
              <a:rPr lang="zh-CN" altLang="en-US" sz="3600" b="1">
                <a:solidFill>
                  <a:srgbClr val="FF0000"/>
                </a:solidFill>
                <a:ea typeface="华文中宋" pitchFamily="2" charset="-122"/>
              </a:rPr>
              <a:t>已集满</a:t>
            </a:r>
            <a:r>
              <a:rPr lang="zh-CN" altLang="en-US" sz="3600" b="1">
                <a:solidFill>
                  <a:schemeClr val="accent2"/>
                </a:solidFill>
                <a:ea typeface="华文中宋" pitchFamily="2" charset="-122"/>
              </a:rPr>
              <a:t>。</a:t>
            </a:r>
          </a:p>
          <a:p>
            <a:pPr algn="l"/>
            <a:endParaRPr lang="en-US" sz="3600" b="1">
              <a:solidFill>
                <a:schemeClr val="accent2"/>
              </a:solidFill>
              <a:ea typeface="华文中宋" pitchFamily="2" charset="-122"/>
            </a:endParaRPr>
          </a:p>
        </p:txBody>
      </p:sp>
      <p:sp>
        <p:nvSpPr>
          <p:cNvPr id="24581" name="Rectangle 8"/>
          <p:cNvSpPr>
            <a:spLocks noChangeArrowheads="1"/>
          </p:cNvSpPr>
          <p:nvPr/>
        </p:nvSpPr>
        <p:spPr bwMode="auto">
          <a:xfrm>
            <a:off x="468313" y="2420938"/>
            <a:ext cx="79565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3600" b="1">
                <a:latin typeface="Tahoma" pitchFamily="34" charset="0"/>
                <a:ea typeface="华文中宋" pitchFamily="2" charset="-122"/>
              </a:rPr>
              <a:t>用向上排空气法收集氧气，如何</a:t>
            </a:r>
            <a:r>
              <a:rPr lang="zh-CN" altLang="en-US" sz="3600" b="1">
                <a:solidFill>
                  <a:schemeClr val="accent2"/>
                </a:solidFill>
                <a:latin typeface="Tahoma" pitchFamily="34" charset="0"/>
                <a:ea typeface="华文中宋" pitchFamily="2" charset="-122"/>
              </a:rPr>
              <a:t>验满</a:t>
            </a:r>
            <a:r>
              <a:rPr lang="zh-CN" altLang="en-US" sz="3600" b="1">
                <a:latin typeface="Tahoma" pitchFamily="34" charset="0"/>
                <a:ea typeface="华文中宋" pitchFamily="2" charset="-122"/>
              </a:rPr>
              <a:t>？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45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45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45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45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3" dur="2000"/>
                                        <p:tgtEl>
                                          <p:spTgt spid="245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8" grpId="0" autoUpdateAnimBg="0"/>
      <p:bldP spid="24579" grpId="0" build="p" autoUpdateAnimBg="0"/>
      <p:bldP spid="24580" grpId="0" autoUpdateAnimBg="0"/>
      <p:bldP spid="24581" grpId="0" autoUpdateAnimBg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ext Box 2"/>
          <p:cNvSpPr txBox="1">
            <a:spLocks noChangeArrowheads="1"/>
          </p:cNvSpPr>
          <p:nvPr/>
        </p:nvSpPr>
        <p:spPr bwMode="auto">
          <a:xfrm>
            <a:off x="1258888" y="1628775"/>
            <a:ext cx="551815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>
              <a:spcBef>
                <a:spcPct val="0"/>
              </a:spcBef>
            </a:pPr>
            <a:r>
              <a:rPr lang="en-US" sz="4000" b="1">
                <a:latin typeface="华文中宋" pitchFamily="2" charset="-122"/>
                <a:ea typeface="华文中宋" pitchFamily="2" charset="-122"/>
              </a:rPr>
              <a:t>1</a:t>
            </a:r>
            <a:r>
              <a:rPr lang="zh-CN" altLang="en-US" sz="4000" b="1">
                <a:latin typeface="华文中宋" pitchFamily="2" charset="-122"/>
                <a:ea typeface="华文中宋" pitchFamily="2" charset="-122"/>
              </a:rPr>
              <a:t>、药品</a:t>
            </a:r>
            <a:r>
              <a:rPr lang="zh-CN" altLang="en-US" sz="4000" b="1">
                <a:solidFill>
                  <a:srgbClr val="CC0066"/>
                </a:solidFill>
                <a:latin typeface="华文中宋" pitchFamily="2" charset="-122"/>
                <a:ea typeface="华文中宋" pitchFamily="2" charset="-122"/>
              </a:rPr>
              <a:t>平铺</a:t>
            </a:r>
            <a:r>
              <a:rPr lang="zh-CN" altLang="en-US" sz="4000" b="1">
                <a:latin typeface="华文中宋" pitchFamily="2" charset="-122"/>
                <a:ea typeface="华文中宋" pitchFamily="2" charset="-122"/>
              </a:rPr>
              <a:t>在试管底部</a:t>
            </a:r>
          </a:p>
        </p:txBody>
      </p:sp>
      <p:sp>
        <p:nvSpPr>
          <p:cNvPr id="25603" name="Text Box 3"/>
          <p:cNvSpPr txBox="1">
            <a:spLocks noChangeArrowheads="1"/>
          </p:cNvSpPr>
          <p:nvPr/>
        </p:nvSpPr>
        <p:spPr bwMode="auto">
          <a:xfrm>
            <a:off x="1116013" y="3573463"/>
            <a:ext cx="617855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>
              <a:spcBef>
                <a:spcPct val="0"/>
              </a:spcBef>
            </a:pPr>
            <a:r>
              <a:rPr lang="en-US" sz="2400" b="1">
                <a:latin typeface="华文中宋" pitchFamily="2" charset="-122"/>
                <a:ea typeface="华文中宋" pitchFamily="2" charset="-122"/>
              </a:rPr>
              <a:t> </a:t>
            </a:r>
            <a:r>
              <a:rPr lang="en-US" sz="4000" b="1">
                <a:latin typeface="华文中宋" pitchFamily="2" charset="-122"/>
                <a:ea typeface="华文中宋" pitchFamily="2" charset="-122"/>
              </a:rPr>
              <a:t>3</a:t>
            </a:r>
            <a:r>
              <a:rPr lang="zh-CN" altLang="en-US" sz="4000" b="1">
                <a:latin typeface="华文中宋" pitchFamily="2" charset="-122"/>
                <a:ea typeface="华文中宋" pitchFamily="2" charset="-122"/>
              </a:rPr>
              <a:t>、导管伸入试管不能太长</a:t>
            </a:r>
          </a:p>
        </p:txBody>
      </p:sp>
      <p:sp>
        <p:nvSpPr>
          <p:cNvPr id="25604" name="WordArt 4"/>
          <p:cNvSpPr>
            <a:spLocks noChangeArrowheads="1" noChangeShapeType="1" noTextEdit="1"/>
          </p:cNvSpPr>
          <p:nvPr/>
        </p:nvSpPr>
        <p:spPr bwMode="auto">
          <a:xfrm>
            <a:off x="1295400" y="228600"/>
            <a:ext cx="6324600" cy="1039813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26227"/>
              </a:avLst>
            </a:prstTxWarp>
          </a:bodyPr>
          <a:lstStyle/>
          <a:p>
            <a:r>
              <a:rPr lang="zh-CN" altLang="en-US" sz="3600">
                <a:ln w="9525" cmpd="sng">
                  <a:solidFill>
                    <a:srgbClr val="0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8C3D91"/>
                    </a:gs>
                    <a:gs pos="6000">
                      <a:srgbClr val="7005D4"/>
                    </a:gs>
                    <a:gs pos="14999">
                      <a:srgbClr val="181CC7"/>
                    </a:gs>
                    <a:gs pos="30000">
                      <a:srgbClr val="0A128C"/>
                    </a:gs>
                    <a:gs pos="50000">
                      <a:srgbClr val="000000"/>
                    </a:gs>
                    <a:gs pos="70000">
                      <a:srgbClr val="0A128C"/>
                    </a:gs>
                    <a:gs pos="85001">
                      <a:srgbClr val="181CC7"/>
                    </a:gs>
                    <a:gs pos="94000">
                      <a:srgbClr val="7005D4"/>
                    </a:gs>
                    <a:gs pos="100000">
                      <a:srgbClr val="8C3D91"/>
                    </a:gs>
                  </a:gsLst>
                  <a:lin ang="0" scaled="1"/>
                </a:gradFill>
                <a:latin typeface="宋体"/>
                <a:ea typeface="宋体"/>
              </a:rPr>
              <a:t>实验中应该注意哪些事项？</a:t>
            </a:r>
          </a:p>
        </p:txBody>
      </p:sp>
      <p:sp>
        <p:nvSpPr>
          <p:cNvPr id="25605" name="Text Box 5"/>
          <p:cNvSpPr txBox="1">
            <a:spLocks noChangeArrowheads="1"/>
          </p:cNvSpPr>
          <p:nvPr/>
        </p:nvSpPr>
        <p:spPr bwMode="auto">
          <a:xfrm>
            <a:off x="1187450" y="2852738"/>
            <a:ext cx="67056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spcBef>
                <a:spcPct val="0"/>
              </a:spcBef>
            </a:pPr>
            <a:r>
              <a:rPr lang="en-US" sz="4000" b="1">
                <a:latin typeface="华文中宋" pitchFamily="2" charset="-122"/>
                <a:ea typeface="华文中宋" pitchFamily="2" charset="-122"/>
              </a:rPr>
              <a:t>2</a:t>
            </a:r>
            <a:r>
              <a:rPr lang="zh-CN" altLang="en-US" sz="4000" b="1">
                <a:latin typeface="华文中宋" pitchFamily="2" charset="-122"/>
                <a:ea typeface="华文中宋" pitchFamily="2" charset="-122"/>
              </a:rPr>
              <a:t>、铁夹夹在离试管口</a:t>
            </a:r>
            <a:r>
              <a:rPr lang="en-US" sz="4000" b="1">
                <a:solidFill>
                  <a:srgbClr val="CC0066"/>
                </a:solidFill>
                <a:latin typeface="华文中宋" pitchFamily="2" charset="-122"/>
                <a:ea typeface="华文中宋" pitchFamily="2" charset="-122"/>
              </a:rPr>
              <a:t>1/3</a:t>
            </a:r>
            <a:r>
              <a:rPr lang="zh-CN" altLang="en-US" sz="4000" b="1">
                <a:latin typeface="华文中宋" pitchFamily="2" charset="-122"/>
                <a:ea typeface="华文中宋" pitchFamily="2" charset="-122"/>
              </a:rPr>
              <a:t>处</a:t>
            </a:r>
            <a:endParaRPr lang="zh-CN" altLang="en-US" sz="2400">
              <a:latin typeface="华文中宋" pitchFamily="2" charset="-122"/>
              <a:ea typeface="华文中宋" pitchFamily="2" charset="-122"/>
            </a:endParaRPr>
          </a:p>
        </p:txBody>
      </p:sp>
      <p:sp>
        <p:nvSpPr>
          <p:cNvPr id="25606" name="Text Box 6"/>
          <p:cNvSpPr txBox="1">
            <a:spLocks noChangeArrowheads="1"/>
          </p:cNvSpPr>
          <p:nvPr/>
        </p:nvSpPr>
        <p:spPr bwMode="auto">
          <a:xfrm>
            <a:off x="1908175" y="4149725"/>
            <a:ext cx="67056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zh-CN" altLang="en-US" sz="4000" b="1" i="1">
                <a:solidFill>
                  <a:srgbClr val="CC0066"/>
                </a:solidFill>
                <a:latin typeface="华文中宋" pitchFamily="2" charset="-122"/>
                <a:ea typeface="华文中宋" pitchFamily="2" charset="-122"/>
              </a:rPr>
              <a:t>原因</a:t>
            </a:r>
            <a:r>
              <a:rPr lang="zh-CN" altLang="en-US" sz="4000" b="1" i="1">
                <a:latin typeface="华文中宋" pitchFamily="2" charset="-122"/>
                <a:ea typeface="华文中宋" pitchFamily="2" charset="-122"/>
              </a:rPr>
              <a:t>：不利于气体的排出</a:t>
            </a:r>
          </a:p>
        </p:txBody>
      </p:sp>
      <p:sp>
        <p:nvSpPr>
          <p:cNvPr id="25607" name="Rectangle 7"/>
          <p:cNvSpPr>
            <a:spLocks noChangeArrowheads="1"/>
          </p:cNvSpPr>
          <p:nvPr/>
        </p:nvSpPr>
        <p:spPr bwMode="auto">
          <a:xfrm>
            <a:off x="2124075" y="2205038"/>
            <a:ext cx="42989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3600" b="1">
                <a:solidFill>
                  <a:srgbClr val="FF0000"/>
                </a:solidFill>
                <a:ea typeface="华文中宋" pitchFamily="2" charset="-122"/>
              </a:rPr>
              <a:t>（使药品受热均匀）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7" dur="500"/>
                                        <p:tgtEl>
                                          <p:spTgt spid="256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12" dur="500"/>
                                        <p:tgtEl>
                                          <p:spTgt spid="256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56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56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23" dur="500"/>
                                        <p:tgtEl>
                                          <p:spTgt spid="256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28" dur="500"/>
                                        <p:tgtEl>
                                          <p:spTgt spid="256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33" dur="500"/>
                                        <p:tgtEl>
                                          <p:spTgt spid="256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2" grpId="0" autoUpdateAnimBg="0"/>
      <p:bldP spid="25603" grpId="0" autoUpdateAnimBg="0"/>
      <p:bldP spid="25604" grpId="0" animBg="1"/>
      <p:bldP spid="25605" grpId="0" autoUpdateAnimBg="0"/>
      <p:bldP spid="25606" grpId="0" autoUpdateAnimBg="0"/>
      <p:bldP spid="25607" grpId="0" autoUpdateAnimBg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ext Box 2"/>
          <p:cNvSpPr txBox="1">
            <a:spLocks noChangeArrowheads="1"/>
          </p:cNvSpPr>
          <p:nvPr/>
        </p:nvSpPr>
        <p:spPr bwMode="auto">
          <a:xfrm>
            <a:off x="539750" y="260350"/>
            <a:ext cx="81534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spcBef>
                <a:spcPct val="0"/>
              </a:spcBef>
            </a:pPr>
            <a:r>
              <a:rPr lang="en-US" sz="4000" b="1">
                <a:latin typeface="华文中宋" pitchFamily="2" charset="-122"/>
                <a:ea typeface="华文中宋" pitchFamily="2" charset="-122"/>
              </a:rPr>
              <a:t>4</a:t>
            </a:r>
            <a:r>
              <a:rPr lang="zh-CN" altLang="en-US" sz="4000" b="1">
                <a:latin typeface="华文中宋" pitchFamily="2" charset="-122"/>
                <a:ea typeface="华文中宋" pitchFamily="2" charset="-122"/>
              </a:rPr>
              <a:t>、试管口略向</a:t>
            </a:r>
            <a:r>
              <a:rPr lang="zh-CN" altLang="en-US" sz="4000" b="1">
                <a:solidFill>
                  <a:srgbClr val="FF0000"/>
                </a:solidFill>
                <a:latin typeface="华文中宋" pitchFamily="2" charset="-122"/>
                <a:ea typeface="华文中宋" pitchFamily="2" charset="-122"/>
              </a:rPr>
              <a:t>下</a:t>
            </a:r>
            <a:r>
              <a:rPr lang="zh-CN" altLang="en-US" sz="4000" b="1">
                <a:latin typeface="华文中宋" pitchFamily="2" charset="-122"/>
                <a:ea typeface="华文中宋" pitchFamily="2" charset="-122"/>
              </a:rPr>
              <a:t>倾斜</a:t>
            </a:r>
          </a:p>
        </p:txBody>
      </p:sp>
      <p:sp>
        <p:nvSpPr>
          <p:cNvPr id="26627" name="Text Box 3"/>
          <p:cNvSpPr txBox="1">
            <a:spLocks noChangeArrowheads="1"/>
          </p:cNvSpPr>
          <p:nvPr/>
        </p:nvSpPr>
        <p:spPr bwMode="auto">
          <a:xfrm>
            <a:off x="539750" y="1773238"/>
            <a:ext cx="8229600" cy="1189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spcBef>
                <a:spcPct val="0"/>
              </a:spcBef>
            </a:pPr>
            <a:r>
              <a:rPr lang="en-US" sz="3600" b="1">
                <a:latin typeface="华文中宋" pitchFamily="2" charset="-122"/>
                <a:ea typeface="华文中宋" pitchFamily="2" charset="-122"/>
              </a:rPr>
              <a:t>5</a:t>
            </a:r>
            <a:r>
              <a:rPr lang="zh-CN" altLang="en-US" sz="3600" b="1">
                <a:latin typeface="华文中宋" pitchFamily="2" charset="-122"/>
                <a:ea typeface="华文中宋" pitchFamily="2" charset="-122"/>
              </a:rPr>
              <a:t>、用酒精灯的</a:t>
            </a:r>
            <a:r>
              <a:rPr lang="zh-CN" altLang="en-US" sz="3600" b="1">
                <a:solidFill>
                  <a:srgbClr val="FF0000"/>
                </a:solidFill>
                <a:latin typeface="华文中宋" pitchFamily="2" charset="-122"/>
                <a:ea typeface="华文中宋" pitchFamily="2" charset="-122"/>
              </a:rPr>
              <a:t>外焰</a:t>
            </a:r>
            <a:r>
              <a:rPr lang="zh-CN" altLang="en-US" sz="3600" b="1">
                <a:latin typeface="华文中宋" pitchFamily="2" charset="-122"/>
                <a:ea typeface="华文中宋" pitchFamily="2" charset="-122"/>
              </a:rPr>
              <a:t>先均匀预热</a:t>
            </a:r>
            <a:r>
              <a:rPr lang="en-US" sz="3600" b="1">
                <a:latin typeface="华文中宋" pitchFamily="2" charset="-122"/>
                <a:ea typeface="华文中宋" pitchFamily="2" charset="-122"/>
              </a:rPr>
              <a:t>,</a:t>
            </a:r>
            <a:r>
              <a:rPr lang="zh-CN" altLang="en-US" sz="3600" b="1">
                <a:latin typeface="华文中宋" pitchFamily="2" charset="-122"/>
                <a:ea typeface="华文中宋" pitchFamily="2" charset="-122"/>
              </a:rPr>
              <a:t>再集中在有药品的部位集中加热</a:t>
            </a:r>
            <a:r>
              <a:rPr lang="en-US" sz="3600" b="1">
                <a:latin typeface="华文中宋" pitchFamily="2" charset="-122"/>
                <a:ea typeface="华文中宋" pitchFamily="2" charset="-122"/>
              </a:rPr>
              <a:t>,</a:t>
            </a:r>
          </a:p>
        </p:txBody>
      </p:sp>
      <p:sp>
        <p:nvSpPr>
          <p:cNvPr id="26628" name="Text Box 4"/>
          <p:cNvSpPr txBox="1">
            <a:spLocks noChangeArrowheads="1"/>
          </p:cNvSpPr>
          <p:nvPr/>
        </p:nvSpPr>
        <p:spPr bwMode="auto">
          <a:xfrm>
            <a:off x="539750" y="3068638"/>
            <a:ext cx="7772400" cy="639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spcBef>
                <a:spcPct val="0"/>
              </a:spcBef>
            </a:pPr>
            <a:r>
              <a:rPr lang="en-US" sz="3600" b="1">
                <a:latin typeface="华文中宋" pitchFamily="2" charset="-122"/>
                <a:ea typeface="华文中宋" pitchFamily="2" charset="-122"/>
              </a:rPr>
              <a:t>6</a:t>
            </a:r>
            <a:r>
              <a:rPr lang="zh-CN" altLang="en-US" sz="3600" b="1">
                <a:latin typeface="华文中宋" pitchFamily="2" charset="-122"/>
                <a:ea typeface="华文中宋" pitchFamily="2" charset="-122"/>
              </a:rPr>
              <a:t>、等有</a:t>
            </a:r>
            <a:r>
              <a:rPr lang="zh-CN" altLang="en-US" sz="3600" b="1">
                <a:solidFill>
                  <a:srgbClr val="FF0000"/>
                </a:solidFill>
                <a:latin typeface="华文中宋" pitchFamily="2" charset="-122"/>
                <a:ea typeface="华文中宋" pitchFamily="2" charset="-122"/>
              </a:rPr>
              <a:t>连续</a:t>
            </a:r>
            <a:r>
              <a:rPr lang="zh-CN" altLang="en-US" sz="3600" b="1">
                <a:latin typeface="华文中宋" pitchFamily="2" charset="-122"/>
                <a:ea typeface="华文中宋" pitchFamily="2" charset="-122"/>
              </a:rPr>
              <a:t>的气泡产生时再收集</a:t>
            </a:r>
          </a:p>
        </p:txBody>
      </p:sp>
      <p:sp>
        <p:nvSpPr>
          <p:cNvPr id="26629" name="Text Box 5"/>
          <p:cNvSpPr txBox="1">
            <a:spLocks noChangeArrowheads="1"/>
          </p:cNvSpPr>
          <p:nvPr/>
        </p:nvSpPr>
        <p:spPr bwMode="auto">
          <a:xfrm>
            <a:off x="468313" y="1052513"/>
            <a:ext cx="8208962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spcBef>
                <a:spcPct val="0"/>
              </a:spcBef>
            </a:pPr>
            <a:r>
              <a:rPr lang="zh-CN" altLang="en-US" b="1">
                <a:solidFill>
                  <a:srgbClr val="FF0000"/>
                </a:solidFill>
                <a:latin typeface="方正姚体" pitchFamily="2" charset="-122"/>
                <a:ea typeface="方正姚体" pitchFamily="2" charset="-122"/>
              </a:rPr>
              <a:t>原因：</a:t>
            </a:r>
            <a:r>
              <a:rPr lang="zh-CN" altLang="en-US" b="1">
                <a:latin typeface="方正姚体" pitchFamily="2" charset="-122"/>
                <a:ea typeface="方正姚体" pitchFamily="2" charset="-122"/>
              </a:rPr>
              <a:t>防止冷凝水倒流至试管底部</a:t>
            </a:r>
            <a:r>
              <a:rPr lang="en-US" b="1">
                <a:latin typeface="方正姚体" pitchFamily="2" charset="-122"/>
                <a:ea typeface="方正姚体" pitchFamily="2" charset="-122"/>
              </a:rPr>
              <a:t>,</a:t>
            </a:r>
            <a:r>
              <a:rPr lang="zh-CN" altLang="en-US" b="1">
                <a:latin typeface="方正姚体" pitchFamily="2" charset="-122"/>
                <a:ea typeface="方正姚体" pitchFamily="2" charset="-122"/>
              </a:rPr>
              <a:t>炸裂试管</a:t>
            </a:r>
          </a:p>
        </p:txBody>
      </p:sp>
      <p:sp>
        <p:nvSpPr>
          <p:cNvPr id="26630" name="Text Box 6"/>
          <p:cNvSpPr txBox="1">
            <a:spLocks noChangeArrowheads="1"/>
          </p:cNvSpPr>
          <p:nvPr/>
        </p:nvSpPr>
        <p:spPr bwMode="auto">
          <a:xfrm>
            <a:off x="611188" y="3789363"/>
            <a:ext cx="75438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spcBef>
                <a:spcPct val="0"/>
              </a:spcBef>
            </a:pPr>
            <a:r>
              <a:rPr lang="zh-CN" altLang="en-US" b="1" i="1">
                <a:solidFill>
                  <a:srgbClr val="FF0000"/>
                </a:solidFill>
                <a:ea typeface="楷体_GB2312" pitchFamily="49" charset="-122"/>
              </a:rPr>
              <a:t>原因：</a:t>
            </a:r>
            <a:r>
              <a:rPr lang="zh-CN" altLang="en-US" b="1" i="1">
                <a:ea typeface="楷体_GB2312" pitchFamily="49" charset="-122"/>
              </a:rPr>
              <a:t>刚加热时产生的气泡中混有空气</a:t>
            </a:r>
            <a:r>
              <a:rPr lang="en-US" b="1" i="1">
                <a:ea typeface="楷体_GB2312" pitchFamily="49" charset="-122"/>
              </a:rPr>
              <a:t>,</a:t>
            </a:r>
            <a:r>
              <a:rPr lang="zh-CN" altLang="en-US" b="1" i="1">
                <a:ea typeface="楷体_GB2312" pitchFamily="49" charset="-122"/>
              </a:rPr>
              <a:t>这时的气体不纯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66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66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66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66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7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66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66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66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66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7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66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66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66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66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7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66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66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66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66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7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66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66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66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66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6" grpId="0" autoUpdateAnimBg="0"/>
      <p:bldP spid="26627" grpId="0" autoUpdateAnimBg="0"/>
      <p:bldP spid="26628" grpId="0" autoUpdateAnimBg="0"/>
      <p:bldP spid="26629" grpId="0" autoUpdateAnimBg="0"/>
      <p:bldP spid="26630" grpId="0" autoUpdateAnimBg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ChangeArrowheads="1"/>
          </p:cNvSpPr>
          <p:nvPr/>
        </p:nvSpPr>
        <p:spPr bwMode="auto">
          <a:xfrm>
            <a:off x="468313" y="333375"/>
            <a:ext cx="83058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 sz="4000" b="1">
                <a:latin typeface="华文中宋" pitchFamily="2" charset="-122"/>
                <a:ea typeface="华文中宋" pitchFamily="2" charset="-122"/>
              </a:rPr>
              <a:t>7</a:t>
            </a:r>
            <a:r>
              <a:rPr lang="zh-CN" altLang="en-US" sz="4000" b="1">
                <a:latin typeface="华文中宋" pitchFamily="2" charset="-122"/>
                <a:ea typeface="华文中宋" pitchFamily="2" charset="-122"/>
              </a:rPr>
              <a:t>、实验完毕</a:t>
            </a:r>
            <a:r>
              <a:rPr lang="en-US" sz="4000" b="1">
                <a:latin typeface="华文中宋" pitchFamily="2" charset="-122"/>
                <a:ea typeface="华文中宋" pitchFamily="2" charset="-122"/>
              </a:rPr>
              <a:t>,</a:t>
            </a:r>
            <a:r>
              <a:rPr lang="zh-CN" altLang="en-US" sz="4000" b="1" u="sng">
                <a:solidFill>
                  <a:schemeClr val="accent2"/>
                </a:solidFill>
                <a:latin typeface="华文中宋" pitchFamily="2" charset="-122"/>
                <a:ea typeface="华文中宋" pitchFamily="2" charset="-122"/>
              </a:rPr>
              <a:t>先撤导管</a:t>
            </a:r>
            <a:r>
              <a:rPr lang="en-US" sz="4000" b="1" u="sng">
                <a:solidFill>
                  <a:schemeClr val="accent2"/>
                </a:solidFill>
                <a:latin typeface="华文中宋" pitchFamily="2" charset="-122"/>
                <a:ea typeface="华文中宋" pitchFamily="2" charset="-122"/>
              </a:rPr>
              <a:t>,</a:t>
            </a:r>
            <a:r>
              <a:rPr lang="zh-CN" altLang="en-US" sz="4000" b="1" u="sng">
                <a:solidFill>
                  <a:schemeClr val="accent2"/>
                </a:solidFill>
                <a:latin typeface="华文中宋" pitchFamily="2" charset="-122"/>
                <a:ea typeface="华文中宋" pitchFamily="2" charset="-122"/>
              </a:rPr>
              <a:t>后移酒精灯</a:t>
            </a:r>
          </a:p>
        </p:txBody>
      </p:sp>
      <p:sp>
        <p:nvSpPr>
          <p:cNvPr id="27651" name="Rectangle 3"/>
          <p:cNvSpPr>
            <a:spLocks noChangeArrowheads="1"/>
          </p:cNvSpPr>
          <p:nvPr/>
        </p:nvSpPr>
        <p:spPr bwMode="auto">
          <a:xfrm>
            <a:off x="395288" y="2781300"/>
            <a:ext cx="7848600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 sz="4000" b="1">
                <a:latin typeface="华文中宋" pitchFamily="2" charset="-122"/>
                <a:ea typeface="华文中宋" pitchFamily="2" charset="-122"/>
              </a:rPr>
              <a:t>8</a:t>
            </a:r>
            <a:r>
              <a:rPr lang="zh-CN" altLang="en-US" sz="4000" b="1">
                <a:latin typeface="华文中宋" pitchFamily="2" charset="-122"/>
                <a:ea typeface="华文中宋" pitchFamily="2" charset="-122"/>
              </a:rPr>
              <a:t>、收集满的氧气</a:t>
            </a:r>
            <a:r>
              <a:rPr lang="en-US" sz="4000" b="1">
                <a:latin typeface="华文中宋" pitchFamily="2" charset="-122"/>
                <a:ea typeface="华文中宋" pitchFamily="2" charset="-122"/>
              </a:rPr>
              <a:t>,</a:t>
            </a:r>
            <a:r>
              <a:rPr lang="zh-CN" altLang="en-US" sz="4000" b="1">
                <a:latin typeface="华文中宋" pitchFamily="2" charset="-122"/>
                <a:ea typeface="华文中宋" pitchFamily="2" charset="-122"/>
              </a:rPr>
              <a:t>应</a:t>
            </a:r>
            <a:r>
              <a:rPr lang="zh-CN" altLang="en-US" sz="4000" b="1">
                <a:solidFill>
                  <a:srgbClr val="FF0000"/>
                </a:solidFill>
                <a:latin typeface="华文中宋" pitchFamily="2" charset="-122"/>
                <a:ea typeface="华文中宋" pitchFamily="2" charset="-122"/>
              </a:rPr>
              <a:t>正放</a:t>
            </a:r>
            <a:r>
              <a:rPr lang="zh-CN" altLang="en-US" sz="4000" b="1">
                <a:latin typeface="华文中宋" pitchFamily="2" charset="-122"/>
                <a:ea typeface="华文中宋" pitchFamily="2" charset="-122"/>
              </a:rPr>
              <a:t>在桌面上，并用毛玻璃片盖上</a:t>
            </a:r>
          </a:p>
        </p:txBody>
      </p:sp>
      <p:sp>
        <p:nvSpPr>
          <p:cNvPr id="27652" name="Text Box 4"/>
          <p:cNvSpPr txBox="1">
            <a:spLocks noChangeArrowheads="1"/>
          </p:cNvSpPr>
          <p:nvPr/>
        </p:nvSpPr>
        <p:spPr bwMode="auto">
          <a:xfrm>
            <a:off x="1116013" y="981075"/>
            <a:ext cx="7086600" cy="192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zh-CN" altLang="en-US" sz="4000" b="1" i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原因：</a:t>
            </a:r>
            <a:r>
              <a:rPr lang="zh-CN" altLang="en-US" sz="4000" b="1" i="1">
                <a:latin typeface="楷体_GB2312" pitchFamily="49" charset="-122"/>
                <a:ea typeface="楷体_GB2312" pitchFamily="49" charset="-122"/>
              </a:rPr>
              <a:t>防止试管冷却后</a:t>
            </a:r>
            <a:r>
              <a:rPr lang="en-US" sz="4000" b="1" i="1">
                <a:latin typeface="楷体_GB2312" pitchFamily="49" charset="-122"/>
                <a:ea typeface="楷体_GB2312" pitchFamily="49" charset="-122"/>
              </a:rPr>
              <a:t>,</a:t>
            </a:r>
            <a:r>
              <a:rPr lang="zh-CN" altLang="en-US" sz="4000" b="1" i="1">
                <a:latin typeface="楷体_GB2312" pitchFamily="49" charset="-122"/>
                <a:ea typeface="楷体_GB2312" pitchFamily="49" charset="-122"/>
              </a:rPr>
              <a:t>水槽内的水沿导管上升</a:t>
            </a:r>
            <a:r>
              <a:rPr lang="en-US" sz="4000" b="1" i="1">
                <a:latin typeface="楷体_GB2312" pitchFamily="49" charset="-122"/>
                <a:ea typeface="楷体_GB2312" pitchFamily="49" charset="-122"/>
              </a:rPr>
              <a:t>,</a:t>
            </a:r>
            <a:r>
              <a:rPr lang="zh-CN" altLang="en-US" sz="4000" b="1" i="1">
                <a:latin typeface="楷体_GB2312" pitchFamily="49" charset="-122"/>
                <a:ea typeface="楷体_GB2312" pitchFamily="49" charset="-122"/>
              </a:rPr>
              <a:t>进入试管</a:t>
            </a:r>
            <a:r>
              <a:rPr lang="en-US" sz="4000" b="1" i="1">
                <a:latin typeface="楷体_GB2312" pitchFamily="49" charset="-122"/>
                <a:ea typeface="楷体_GB2312" pitchFamily="49" charset="-122"/>
              </a:rPr>
              <a:t>,</a:t>
            </a:r>
            <a:r>
              <a:rPr lang="zh-CN" altLang="en-US" sz="4000" b="1" i="1">
                <a:latin typeface="楷体_GB2312" pitchFamily="49" charset="-122"/>
                <a:ea typeface="楷体_GB2312" pitchFamily="49" charset="-122"/>
              </a:rPr>
              <a:t>使试管炸裂</a:t>
            </a:r>
          </a:p>
        </p:txBody>
      </p:sp>
      <p:sp>
        <p:nvSpPr>
          <p:cNvPr id="27653" name="Text Box 5"/>
          <p:cNvSpPr txBox="1">
            <a:spLocks noChangeArrowheads="1"/>
          </p:cNvSpPr>
          <p:nvPr/>
        </p:nvSpPr>
        <p:spPr bwMode="auto">
          <a:xfrm>
            <a:off x="1116013" y="4005263"/>
            <a:ext cx="7488237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zh-CN" altLang="en-US" sz="4000" b="1" i="1">
                <a:solidFill>
                  <a:srgbClr val="FF0000"/>
                </a:solidFill>
                <a:ea typeface="楷体_GB2312" pitchFamily="49" charset="-122"/>
              </a:rPr>
              <a:t>原因：</a:t>
            </a:r>
            <a:r>
              <a:rPr lang="zh-CN" altLang="en-US" sz="4000" b="1" i="1">
                <a:ea typeface="楷体_GB2312" pitchFamily="49" charset="-122"/>
              </a:rPr>
              <a:t>氧气密度比空气的略大</a:t>
            </a:r>
            <a:endParaRPr lang="zh-CN" altLang="en-US" sz="2400" i="1">
              <a:ea typeface="楷体_GB2312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76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76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76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76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0" grpId="0" autoUpdateAnimBg="0"/>
      <p:bldP spid="27651" grpId="0" autoUpdateAnimBg="0"/>
      <p:bldP spid="27652" grpId="0" autoUpdateAnimBg="0"/>
      <p:bldP spid="27653" grpId="0" autoUpdateAnimBg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ext Box 2"/>
          <p:cNvSpPr txBox="1">
            <a:spLocks noChangeArrowheads="1"/>
          </p:cNvSpPr>
          <p:nvPr/>
        </p:nvSpPr>
        <p:spPr bwMode="auto">
          <a:xfrm>
            <a:off x="395288" y="404813"/>
            <a:ext cx="74104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zh-CN" altLang="en-US" b="1">
                <a:solidFill>
                  <a:srgbClr val="FF0000"/>
                </a:solidFill>
                <a:latin typeface="华文中宋" pitchFamily="2" charset="-122"/>
                <a:ea typeface="华文中宋" pitchFamily="2" charset="-122"/>
              </a:rPr>
              <a:t>过氧化氢               　水  </a:t>
            </a:r>
            <a:r>
              <a:rPr lang="en-US" b="1">
                <a:solidFill>
                  <a:srgbClr val="FF0000"/>
                </a:solidFill>
                <a:latin typeface="华文中宋" pitchFamily="2" charset="-122"/>
                <a:ea typeface="华文中宋" pitchFamily="2" charset="-122"/>
              </a:rPr>
              <a:t>+  </a:t>
            </a:r>
            <a:r>
              <a:rPr lang="zh-CN" altLang="en-US" b="1">
                <a:solidFill>
                  <a:srgbClr val="FF0000"/>
                </a:solidFill>
                <a:latin typeface="华文中宋" pitchFamily="2" charset="-122"/>
                <a:ea typeface="华文中宋" pitchFamily="2" charset="-122"/>
              </a:rPr>
              <a:t>氧气</a:t>
            </a:r>
          </a:p>
        </p:txBody>
      </p:sp>
      <p:sp>
        <p:nvSpPr>
          <p:cNvPr id="28675" name="Line 3"/>
          <p:cNvSpPr>
            <a:spLocks noChangeShapeType="1"/>
          </p:cNvSpPr>
          <p:nvPr/>
        </p:nvSpPr>
        <p:spPr bwMode="auto">
          <a:xfrm>
            <a:off x="2590800" y="914400"/>
            <a:ext cx="1752600" cy="0"/>
          </a:xfrm>
          <a:prstGeom prst="line">
            <a:avLst/>
          </a:prstGeom>
          <a:noFill/>
          <a:ln w="28575" cmpd="sng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zh-CN" altLang="en-US"/>
          </a:p>
        </p:txBody>
      </p:sp>
      <p:sp>
        <p:nvSpPr>
          <p:cNvPr id="28676" name="Text Box 4"/>
          <p:cNvSpPr txBox="1">
            <a:spLocks noChangeArrowheads="1"/>
          </p:cNvSpPr>
          <p:nvPr/>
        </p:nvSpPr>
        <p:spPr bwMode="auto">
          <a:xfrm>
            <a:off x="2124075" y="47625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400" b="1">
                <a:solidFill>
                  <a:srgbClr val="FF0000"/>
                </a:solidFill>
                <a:latin typeface="华文中宋" pitchFamily="2" charset="-122"/>
                <a:ea typeface="华文中宋" pitchFamily="2" charset="-122"/>
              </a:rPr>
              <a:t>二氧化锰</a:t>
            </a:r>
          </a:p>
        </p:txBody>
      </p:sp>
      <p:grpSp>
        <p:nvGrpSpPr>
          <p:cNvPr id="28677" name="Group 5"/>
          <p:cNvGrpSpPr>
            <a:grpSpLocks/>
          </p:cNvGrpSpPr>
          <p:nvPr/>
        </p:nvGrpSpPr>
        <p:grpSpPr bwMode="auto">
          <a:xfrm>
            <a:off x="-246063" y="1052513"/>
            <a:ext cx="8418513" cy="1031875"/>
            <a:chOff x="0" y="0"/>
            <a:chExt cx="5307" cy="650"/>
          </a:xfrm>
        </p:grpSpPr>
        <p:sp>
          <p:nvSpPr>
            <p:cNvPr id="28678" name="Text Box 5"/>
            <p:cNvSpPr txBox="1">
              <a:spLocks noChangeArrowheads="1"/>
            </p:cNvSpPr>
            <p:nvPr/>
          </p:nvSpPr>
          <p:spPr bwMode="auto">
            <a:xfrm>
              <a:off x="0" y="181"/>
              <a:ext cx="5307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zh-CN" altLang="en-US" b="1">
                  <a:solidFill>
                    <a:srgbClr val="FF0000"/>
                  </a:solidFill>
                  <a:latin typeface="华文中宋" pitchFamily="2" charset="-122"/>
                  <a:ea typeface="华文中宋" pitchFamily="2" charset="-122"/>
                </a:rPr>
                <a:t>氯酸钾             　　氯化钾 </a:t>
              </a:r>
              <a:r>
                <a:rPr lang="en-US" b="1">
                  <a:solidFill>
                    <a:srgbClr val="FF0000"/>
                  </a:solidFill>
                  <a:latin typeface="华文中宋" pitchFamily="2" charset="-122"/>
                  <a:ea typeface="华文中宋" pitchFamily="2" charset="-122"/>
                </a:rPr>
                <a:t>+ </a:t>
              </a:r>
              <a:r>
                <a:rPr lang="zh-CN" altLang="en-US" b="1">
                  <a:solidFill>
                    <a:srgbClr val="FF0000"/>
                  </a:solidFill>
                  <a:latin typeface="华文中宋" pitchFamily="2" charset="-122"/>
                  <a:ea typeface="华文中宋" pitchFamily="2" charset="-122"/>
                </a:rPr>
                <a:t>氧气</a:t>
              </a:r>
            </a:p>
          </p:txBody>
        </p:sp>
        <p:sp>
          <p:nvSpPr>
            <p:cNvPr id="28679" name="Line 6"/>
            <p:cNvSpPr>
              <a:spLocks noChangeShapeType="1"/>
            </p:cNvSpPr>
            <p:nvPr/>
          </p:nvSpPr>
          <p:spPr bwMode="auto">
            <a:xfrm>
              <a:off x="1497" y="363"/>
              <a:ext cx="1344" cy="0"/>
            </a:xfrm>
            <a:prstGeom prst="line">
              <a:avLst/>
            </a:prstGeom>
            <a:noFill/>
            <a:ln w="28575" cmpd="sng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28680" name="Text Box 7"/>
            <p:cNvSpPr txBox="1">
              <a:spLocks noChangeArrowheads="1"/>
            </p:cNvSpPr>
            <p:nvPr/>
          </p:nvSpPr>
          <p:spPr bwMode="auto">
            <a:xfrm>
              <a:off x="1271" y="0"/>
              <a:ext cx="1680" cy="6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20000"/>
                </a:spcBef>
              </a:pPr>
              <a:r>
                <a:rPr lang="zh-CN" altLang="en-US" sz="2800" b="1">
                  <a:solidFill>
                    <a:srgbClr val="FF0000"/>
                  </a:solidFill>
                  <a:latin typeface="华文中宋" pitchFamily="2" charset="-122"/>
                  <a:ea typeface="华文中宋" pitchFamily="2" charset="-122"/>
                </a:rPr>
                <a:t>二氧化锰</a:t>
              </a:r>
            </a:p>
            <a:p>
              <a:pPr>
                <a:spcBef>
                  <a:spcPct val="20000"/>
                </a:spcBef>
              </a:pPr>
              <a:r>
                <a:rPr lang="zh-CN" altLang="en-US" sz="2800" b="1">
                  <a:solidFill>
                    <a:srgbClr val="FF0000"/>
                  </a:solidFill>
                  <a:latin typeface="华文中宋" pitchFamily="2" charset="-122"/>
                  <a:ea typeface="华文中宋" pitchFamily="2" charset="-122"/>
                </a:rPr>
                <a:t>加热</a:t>
              </a:r>
            </a:p>
          </p:txBody>
        </p:sp>
      </p:grpSp>
      <p:grpSp>
        <p:nvGrpSpPr>
          <p:cNvPr id="28681" name="Group 9"/>
          <p:cNvGrpSpPr>
            <a:grpSpLocks/>
          </p:cNvGrpSpPr>
          <p:nvPr/>
        </p:nvGrpSpPr>
        <p:grpSpPr bwMode="auto">
          <a:xfrm>
            <a:off x="209550" y="2133600"/>
            <a:ext cx="8934450" cy="723900"/>
            <a:chOff x="0" y="0"/>
            <a:chExt cx="5628" cy="456"/>
          </a:xfrm>
        </p:grpSpPr>
        <p:sp>
          <p:nvSpPr>
            <p:cNvPr id="28682" name="Line 9"/>
            <p:cNvSpPr>
              <a:spLocks noChangeShapeType="1"/>
            </p:cNvSpPr>
            <p:nvPr/>
          </p:nvSpPr>
          <p:spPr bwMode="auto">
            <a:xfrm>
              <a:off x="1206" y="317"/>
              <a:ext cx="949" cy="1"/>
            </a:xfrm>
            <a:prstGeom prst="line">
              <a:avLst/>
            </a:prstGeom>
            <a:noFill/>
            <a:ln w="28575" cmpd="sng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/>
            <a:lstStyle/>
            <a:p>
              <a:endParaRPr lang="zh-CN" altLang="en-US"/>
            </a:p>
          </p:txBody>
        </p:sp>
        <p:grpSp>
          <p:nvGrpSpPr>
            <p:cNvPr id="28683" name="Group 11"/>
            <p:cNvGrpSpPr>
              <a:grpSpLocks/>
            </p:cNvGrpSpPr>
            <p:nvPr/>
          </p:nvGrpSpPr>
          <p:grpSpPr bwMode="auto">
            <a:xfrm>
              <a:off x="0" y="0"/>
              <a:ext cx="5628" cy="456"/>
              <a:chOff x="0" y="0"/>
              <a:chExt cx="5628" cy="456"/>
            </a:xfrm>
          </p:grpSpPr>
          <p:sp>
            <p:nvSpPr>
              <p:cNvPr id="28684" name="Text Box 8"/>
              <p:cNvSpPr txBox="1">
                <a:spLocks noChangeArrowheads="1"/>
              </p:cNvSpPr>
              <p:nvPr/>
            </p:nvSpPr>
            <p:spPr bwMode="auto">
              <a:xfrm>
                <a:off x="0" y="91"/>
                <a:ext cx="5628" cy="3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zh-CN" altLang="en-US" b="1">
                    <a:solidFill>
                      <a:srgbClr val="FF0000"/>
                    </a:solidFill>
                    <a:latin typeface="华文中宋" pitchFamily="2" charset="-122"/>
                    <a:ea typeface="华文中宋" pitchFamily="2" charset="-122"/>
                  </a:rPr>
                  <a:t>高锰酸钾        　　　 锰酸钾 </a:t>
                </a:r>
                <a:r>
                  <a:rPr lang="en-US" b="1">
                    <a:solidFill>
                      <a:srgbClr val="FF0000"/>
                    </a:solidFill>
                    <a:latin typeface="华文中宋" pitchFamily="2" charset="-122"/>
                    <a:ea typeface="华文中宋" pitchFamily="2" charset="-122"/>
                  </a:rPr>
                  <a:t>+ </a:t>
                </a:r>
                <a:r>
                  <a:rPr lang="zh-CN" altLang="en-US" b="1">
                    <a:solidFill>
                      <a:srgbClr val="FF0000"/>
                    </a:solidFill>
                    <a:latin typeface="华文中宋" pitchFamily="2" charset="-122"/>
                    <a:ea typeface="华文中宋" pitchFamily="2" charset="-122"/>
                  </a:rPr>
                  <a:t>二氧化锰 </a:t>
                </a:r>
                <a:r>
                  <a:rPr lang="en-US" b="1">
                    <a:solidFill>
                      <a:srgbClr val="FF0000"/>
                    </a:solidFill>
                    <a:latin typeface="华文中宋" pitchFamily="2" charset="-122"/>
                    <a:ea typeface="华文中宋" pitchFamily="2" charset="-122"/>
                  </a:rPr>
                  <a:t>+ </a:t>
                </a:r>
                <a:r>
                  <a:rPr lang="zh-CN" altLang="en-US" b="1">
                    <a:solidFill>
                      <a:srgbClr val="FF0000"/>
                    </a:solidFill>
                    <a:latin typeface="华文中宋" pitchFamily="2" charset="-122"/>
                    <a:ea typeface="华文中宋" pitchFamily="2" charset="-122"/>
                  </a:rPr>
                  <a:t>氧气</a:t>
                </a:r>
              </a:p>
            </p:txBody>
          </p:sp>
          <p:sp>
            <p:nvSpPr>
              <p:cNvPr id="28685" name="Text Box 10"/>
              <p:cNvSpPr txBox="1">
                <a:spLocks noChangeArrowheads="1"/>
              </p:cNvSpPr>
              <p:nvPr/>
            </p:nvSpPr>
            <p:spPr bwMode="auto">
              <a:xfrm>
                <a:off x="1247" y="0"/>
                <a:ext cx="1040" cy="3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20000"/>
                  </a:spcBef>
                </a:pPr>
                <a:r>
                  <a:rPr lang="zh-CN" altLang="en-US" sz="2800" b="1">
                    <a:solidFill>
                      <a:srgbClr val="FF0000"/>
                    </a:solidFill>
                    <a:latin typeface="华文中宋" pitchFamily="2" charset="-122"/>
                    <a:ea typeface="华文中宋" pitchFamily="2" charset="-122"/>
                  </a:rPr>
                  <a:t>加热</a:t>
                </a:r>
              </a:p>
            </p:txBody>
          </p:sp>
        </p:grpSp>
      </p:grpSp>
      <p:sp>
        <p:nvSpPr>
          <p:cNvPr id="28686" name="Text Box 11"/>
          <p:cNvSpPr txBox="1">
            <a:spLocks noChangeArrowheads="1"/>
          </p:cNvSpPr>
          <p:nvPr/>
        </p:nvSpPr>
        <p:spPr bwMode="auto">
          <a:xfrm>
            <a:off x="755650" y="2924175"/>
            <a:ext cx="8153400" cy="2343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lnSpc>
                <a:spcPct val="120000"/>
              </a:lnSpc>
            </a:pPr>
            <a:r>
              <a:rPr lang="en-US" sz="3600" b="1">
                <a:latin typeface="华文中宋" pitchFamily="2" charset="-122"/>
                <a:ea typeface="华文中宋" pitchFamily="2" charset="-122"/>
              </a:rPr>
              <a:t>          </a:t>
            </a:r>
            <a:r>
              <a:rPr lang="zh-CN" altLang="en-US" sz="3600" b="1">
                <a:latin typeface="华文中宋" pitchFamily="2" charset="-122"/>
                <a:ea typeface="华文中宋" pitchFamily="2" charset="-122"/>
              </a:rPr>
              <a:t>由一种反应物生成两种或两种以上其他物质的反应。“一变多”</a:t>
            </a:r>
          </a:p>
          <a:p>
            <a:pPr algn="l">
              <a:lnSpc>
                <a:spcPct val="120000"/>
              </a:lnSpc>
            </a:pPr>
            <a:r>
              <a:rPr lang="zh-CN" altLang="en-US" sz="3600" b="1">
                <a:latin typeface="华文中宋" pitchFamily="2" charset="-122"/>
                <a:ea typeface="华文中宋" pitchFamily="2" charset="-122"/>
              </a:rPr>
              <a:t>     </a:t>
            </a:r>
            <a:r>
              <a:rPr lang="en-US" sz="3600" b="1">
                <a:latin typeface="华文中宋" pitchFamily="2" charset="-122"/>
                <a:ea typeface="华文中宋" pitchFamily="2" charset="-122"/>
              </a:rPr>
              <a:t>A  =  B  +  C  + ···</a:t>
            </a:r>
          </a:p>
        </p:txBody>
      </p:sp>
      <p:sp>
        <p:nvSpPr>
          <p:cNvPr id="28687" name="Rectangle 12"/>
          <p:cNvSpPr>
            <a:spLocks noChangeArrowheads="1"/>
          </p:cNvSpPr>
          <p:nvPr/>
        </p:nvSpPr>
        <p:spPr bwMode="auto">
          <a:xfrm>
            <a:off x="468313" y="3068638"/>
            <a:ext cx="22161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b="1">
                <a:solidFill>
                  <a:schemeClr val="accent2"/>
                </a:solidFill>
                <a:latin typeface="华文中宋" pitchFamily="2" charset="-122"/>
                <a:ea typeface="华文中宋" pitchFamily="2" charset="-122"/>
              </a:rPr>
              <a:t>分解反应</a:t>
            </a:r>
            <a:r>
              <a:rPr lang="zh-CN" altLang="en-US" b="1">
                <a:latin typeface="华文中宋" pitchFamily="2" charset="-122"/>
                <a:ea typeface="华文中宋" pitchFamily="2" charset="-122"/>
              </a:rPr>
              <a:t>：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6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500"/>
                                        <p:tgtEl>
                                          <p:spTgt spid="286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6" dur="500"/>
                                        <p:tgtEl>
                                          <p:spTgt spid="2868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86" grpId="0" build="p" autoUpdateAnimBg="0"/>
      <p:bldP spid="28687" grpId="0" autoUpdateAnimBg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ext Box 2"/>
          <p:cNvSpPr txBox="1">
            <a:spLocks noChangeArrowheads="1"/>
          </p:cNvSpPr>
          <p:nvPr/>
        </p:nvSpPr>
        <p:spPr bwMode="auto">
          <a:xfrm>
            <a:off x="323850" y="333375"/>
            <a:ext cx="8382000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zh-CN" altLang="en-US" b="1">
                <a:latin typeface="Tahoma" pitchFamily="34" charset="0"/>
                <a:ea typeface="华文中宋" pitchFamily="2" charset="-122"/>
              </a:rPr>
              <a:t>工业方法制氧气</a:t>
            </a:r>
          </a:p>
          <a:p>
            <a:r>
              <a:rPr lang="en-US" b="1">
                <a:latin typeface="华文中宋" pitchFamily="2" charset="-122"/>
                <a:ea typeface="华文中宋" pitchFamily="2" charset="-122"/>
              </a:rPr>
              <a:t>——</a:t>
            </a:r>
            <a:r>
              <a:rPr lang="zh-CN" altLang="en-US" b="1">
                <a:latin typeface="Tahoma" pitchFamily="34" charset="0"/>
                <a:ea typeface="华文中宋" pitchFamily="2" charset="-122"/>
              </a:rPr>
              <a:t>分离液态空气方法</a:t>
            </a:r>
          </a:p>
        </p:txBody>
      </p:sp>
      <p:sp>
        <p:nvSpPr>
          <p:cNvPr id="29699" name="Text Box 3"/>
          <p:cNvSpPr txBox="1">
            <a:spLocks noChangeArrowheads="1"/>
          </p:cNvSpPr>
          <p:nvPr/>
        </p:nvSpPr>
        <p:spPr bwMode="auto">
          <a:xfrm>
            <a:off x="755650" y="1628775"/>
            <a:ext cx="6858000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zh-CN" altLang="en-US" b="1">
                <a:latin typeface="华文中宋" pitchFamily="2" charset="-122"/>
                <a:ea typeface="华文中宋" pitchFamily="2" charset="-122"/>
              </a:rPr>
              <a:t>原理：利用液态空气的</a:t>
            </a:r>
            <a:r>
              <a:rPr lang="zh-CN" altLang="en-US" b="1">
                <a:solidFill>
                  <a:schemeClr val="accent2"/>
                </a:solidFill>
                <a:latin typeface="华文中宋" pitchFamily="2" charset="-122"/>
                <a:ea typeface="华文中宋" pitchFamily="2" charset="-122"/>
              </a:rPr>
              <a:t>沸点</a:t>
            </a:r>
            <a:r>
              <a:rPr lang="zh-CN" altLang="en-US" b="1">
                <a:latin typeface="华文中宋" pitchFamily="2" charset="-122"/>
                <a:ea typeface="华文中宋" pitchFamily="2" charset="-122"/>
              </a:rPr>
              <a:t>不同，</a:t>
            </a:r>
          </a:p>
          <a:p>
            <a:pPr algn="l"/>
            <a:r>
              <a:rPr lang="zh-CN" altLang="en-US" b="1">
                <a:latin typeface="华文中宋" pitchFamily="2" charset="-122"/>
                <a:ea typeface="华文中宋" pitchFamily="2" charset="-122"/>
              </a:rPr>
              <a:t>            属于</a:t>
            </a:r>
            <a:r>
              <a:rPr lang="zh-CN" altLang="en-US" b="1">
                <a:solidFill>
                  <a:schemeClr val="accent2"/>
                </a:solidFill>
                <a:latin typeface="华文中宋" pitchFamily="2" charset="-122"/>
                <a:ea typeface="华文中宋" pitchFamily="2" charset="-122"/>
              </a:rPr>
              <a:t>物理</a:t>
            </a:r>
            <a:r>
              <a:rPr lang="zh-CN" altLang="en-US" b="1">
                <a:latin typeface="华文中宋" pitchFamily="2" charset="-122"/>
                <a:ea typeface="华文中宋" pitchFamily="2" charset="-122"/>
              </a:rPr>
              <a:t>变化。</a:t>
            </a:r>
          </a:p>
        </p:txBody>
      </p:sp>
      <p:grpSp>
        <p:nvGrpSpPr>
          <p:cNvPr id="29700" name="Group 4"/>
          <p:cNvGrpSpPr>
            <a:grpSpLocks/>
          </p:cNvGrpSpPr>
          <p:nvPr/>
        </p:nvGrpSpPr>
        <p:grpSpPr bwMode="auto">
          <a:xfrm>
            <a:off x="395288" y="3140075"/>
            <a:ext cx="6692900" cy="1323975"/>
            <a:chOff x="0" y="0"/>
            <a:chExt cx="4216" cy="834"/>
          </a:xfrm>
        </p:grpSpPr>
        <p:sp>
          <p:nvSpPr>
            <p:cNvPr id="29701" name="Text Box 8"/>
            <p:cNvSpPr txBox="1">
              <a:spLocks noChangeArrowheads="1"/>
            </p:cNvSpPr>
            <p:nvPr/>
          </p:nvSpPr>
          <p:spPr bwMode="auto">
            <a:xfrm>
              <a:off x="454" y="46"/>
              <a:ext cx="892" cy="2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spcBef>
                  <a:spcPct val="0"/>
                </a:spcBef>
              </a:pPr>
              <a:r>
                <a:rPr lang="zh-CN" altLang="en-US" sz="2400" b="1"/>
                <a:t>低温加压</a:t>
              </a:r>
            </a:p>
          </p:txBody>
        </p:sp>
        <p:grpSp>
          <p:nvGrpSpPr>
            <p:cNvPr id="29702" name="Group 6"/>
            <p:cNvGrpSpPr>
              <a:grpSpLocks/>
            </p:cNvGrpSpPr>
            <p:nvPr/>
          </p:nvGrpSpPr>
          <p:grpSpPr bwMode="auto">
            <a:xfrm>
              <a:off x="0" y="0"/>
              <a:ext cx="4216" cy="834"/>
              <a:chOff x="0" y="0"/>
              <a:chExt cx="4216" cy="834"/>
            </a:xfrm>
          </p:grpSpPr>
          <p:sp>
            <p:nvSpPr>
              <p:cNvPr id="29703" name="Text Box 6"/>
              <p:cNvSpPr txBox="1">
                <a:spLocks noChangeArrowheads="1"/>
              </p:cNvSpPr>
              <p:nvPr/>
            </p:nvSpPr>
            <p:spPr bwMode="auto">
              <a:xfrm>
                <a:off x="0" y="227"/>
                <a:ext cx="2104" cy="29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>
                  <a:spcBef>
                    <a:spcPct val="0"/>
                  </a:spcBef>
                </a:pPr>
                <a:r>
                  <a:rPr lang="zh-CN" altLang="en-US" sz="2400" b="1"/>
                  <a:t>空气                液态空气 </a:t>
                </a:r>
              </a:p>
            </p:txBody>
          </p:sp>
          <p:sp>
            <p:nvSpPr>
              <p:cNvPr id="29704" name="Line 7"/>
              <p:cNvSpPr>
                <a:spLocks noChangeShapeType="1"/>
              </p:cNvSpPr>
              <p:nvPr/>
            </p:nvSpPr>
            <p:spPr bwMode="auto">
              <a:xfrm flipV="1">
                <a:off x="454" y="363"/>
                <a:ext cx="817" cy="2"/>
              </a:xfrm>
              <a:prstGeom prst="line">
                <a:avLst/>
              </a:prstGeom>
              <a:noFill/>
              <a:ln w="9525" cmpd="sng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grpSp>
            <p:nvGrpSpPr>
              <p:cNvPr id="29705" name="Group 9"/>
              <p:cNvGrpSpPr>
                <a:grpSpLocks/>
              </p:cNvGrpSpPr>
              <p:nvPr/>
            </p:nvGrpSpPr>
            <p:grpSpPr bwMode="auto">
              <a:xfrm>
                <a:off x="2087" y="0"/>
                <a:ext cx="2129" cy="834"/>
                <a:chOff x="0" y="0"/>
                <a:chExt cx="2129" cy="834"/>
              </a:xfrm>
            </p:grpSpPr>
            <p:sp>
              <p:nvSpPr>
                <p:cNvPr id="29706" name="Text Box 10"/>
                <p:cNvSpPr txBox="1">
                  <a:spLocks noChangeArrowheads="1"/>
                </p:cNvSpPr>
                <p:nvPr/>
              </p:nvSpPr>
              <p:spPr bwMode="auto">
                <a:xfrm>
                  <a:off x="1043" y="0"/>
                  <a:ext cx="1086" cy="83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>
                    <a:spcBef>
                      <a:spcPct val="0"/>
                    </a:spcBef>
                  </a:pPr>
                  <a:r>
                    <a:rPr lang="zh-CN" altLang="en-US" sz="2400" b="1"/>
                    <a:t>氮气先蒸发</a:t>
                  </a:r>
                </a:p>
                <a:p>
                  <a:pPr>
                    <a:spcBef>
                      <a:spcPct val="0"/>
                    </a:spcBef>
                  </a:pPr>
                  <a:endParaRPr lang="zh-CN" altLang="en-US"/>
                </a:p>
                <a:p>
                  <a:pPr>
                    <a:spcBef>
                      <a:spcPct val="0"/>
                    </a:spcBef>
                  </a:pPr>
                  <a:r>
                    <a:rPr lang="zh-CN" altLang="en-US" sz="2400" b="1"/>
                    <a:t>液态氧气</a:t>
                  </a:r>
                </a:p>
              </p:txBody>
            </p:sp>
            <p:sp>
              <p:nvSpPr>
                <p:cNvPr id="29707" name="Line 11"/>
                <p:cNvSpPr>
                  <a:spLocks noChangeShapeType="1"/>
                </p:cNvSpPr>
                <p:nvPr/>
              </p:nvSpPr>
              <p:spPr bwMode="auto">
                <a:xfrm>
                  <a:off x="0" y="363"/>
                  <a:ext cx="546" cy="2"/>
                </a:xfrm>
                <a:prstGeom prst="line">
                  <a:avLst/>
                </a:prstGeom>
                <a:noFill/>
                <a:ln w="9525" cmpd="sng">
                  <a:solidFill>
                    <a:schemeClr val="tx1"/>
                  </a:solidFill>
                  <a:round/>
                  <a:headEnd/>
                  <a:tailEnd type="triangle" w="med" len="med"/>
                </a:ln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29708" name="Line 12"/>
                <p:cNvSpPr>
                  <a:spLocks noChangeShapeType="1"/>
                </p:cNvSpPr>
                <p:nvPr/>
              </p:nvSpPr>
              <p:spPr bwMode="auto">
                <a:xfrm flipH="1">
                  <a:off x="589" y="91"/>
                  <a:ext cx="0" cy="599"/>
                </a:xfrm>
                <a:prstGeom prst="line">
                  <a:avLst/>
                </a:prstGeom>
                <a:noFill/>
                <a:ln w="9525" cmpd="sng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29709" name="Line 13"/>
                <p:cNvSpPr>
                  <a:spLocks noChangeShapeType="1"/>
                </p:cNvSpPr>
                <p:nvPr/>
              </p:nvSpPr>
              <p:spPr bwMode="auto">
                <a:xfrm>
                  <a:off x="589" y="91"/>
                  <a:ext cx="432" cy="0"/>
                </a:xfrm>
                <a:prstGeom prst="line">
                  <a:avLst/>
                </a:prstGeom>
                <a:noFill/>
                <a:ln w="9525" cmpd="sng">
                  <a:solidFill>
                    <a:schemeClr val="tx1"/>
                  </a:solidFill>
                  <a:round/>
                  <a:headEnd/>
                  <a:tailEnd type="triangle" w="med" len="med"/>
                </a:ln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29710" name="Line 14"/>
                <p:cNvSpPr>
                  <a:spLocks noChangeShapeType="1"/>
                </p:cNvSpPr>
                <p:nvPr/>
              </p:nvSpPr>
              <p:spPr bwMode="auto">
                <a:xfrm>
                  <a:off x="589" y="681"/>
                  <a:ext cx="480" cy="0"/>
                </a:xfrm>
                <a:prstGeom prst="line">
                  <a:avLst/>
                </a:prstGeom>
                <a:noFill/>
                <a:ln w="9525" cmpd="sng">
                  <a:solidFill>
                    <a:schemeClr val="tx1"/>
                  </a:solidFill>
                  <a:round/>
                  <a:headEnd/>
                  <a:tailEnd type="triangle" w="med" len="med"/>
                </a:ln>
              </p:spPr>
              <p:txBody>
                <a:bodyPr/>
                <a:lstStyle/>
                <a:p>
                  <a:endParaRPr lang="zh-CN" altLang="en-US"/>
                </a:p>
              </p:txBody>
            </p:sp>
          </p:grpSp>
          <p:sp>
            <p:nvSpPr>
              <p:cNvPr id="29711" name="Text Box 15"/>
              <p:cNvSpPr txBox="1">
                <a:spLocks noChangeArrowheads="1"/>
              </p:cNvSpPr>
              <p:nvPr/>
            </p:nvSpPr>
            <p:spPr bwMode="auto">
              <a:xfrm>
                <a:off x="2041" y="0"/>
                <a:ext cx="504" cy="29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>
                  <a:spcBef>
                    <a:spcPct val="0"/>
                  </a:spcBef>
                </a:pPr>
                <a:r>
                  <a:rPr lang="zh-CN" altLang="en-US" sz="2400" b="1"/>
                  <a:t>蒸发</a:t>
                </a:r>
              </a:p>
            </p:txBody>
          </p:sp>
        </p:grpSp>
      </p:grpSp>
      <p:sp>
        <p:nvSpPr>
          <p:cNvPr id="29712" name="TextBox 16"/>
          <p:cNvSpPr txBox="1">
            <a:spLocks noChangeArrowheads="1"/>
          </p:cNvSpPr>
          <p:nvPr/>
        </p:nvSpPr>
        <p:spPr bwMode="auto">
          <a:xfrm>
            <a:off x="5364163" y="3573463"/>
            <a:ext cx="3006725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</a:rPr>
              <a:t>（沸点：</a:t>
            </a:r>
            <a:r>
              <a:rPr lang="en-US" sz="2800" b="1">
                <a:solidFill>
                  <a:srgbClr val="FF0000"/>
                </a:solidFill>
              </a:rPr>
              <a:t>-196℃</a:t>
            </a:r>
            <a:r>
              <a:rPr lang="zh-CN" altLang="en-US" sz="2800" b="1">
                <a:solidFill>
                  <a:srgbClr val="FF0000"/>
                </a:solidFill>
              </a:rPr>
              <a:t>）</a:t>
            </a:r>
          </a:p>
        </p:txBody>
      </p:sp>
      <p:sp>
        <p:nvSpPr>
          <p:cNvPr id="29713" name="矩形 17"/>
          <p:cNvSpPr>
            <a:spLocks noChangeArrowheads="1"/>
          </p:cNvSpPr>
          <p:nvPr/>
        </p:nvSpPr>
        <p:spPr bwMode="auto">
          <a:xfrm>
            <a:off x="5364163" y="4365625"/>
            <a:ext cx="3006725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</a:rPr>
              <a:t>（沸点：</a:t>
            </a:r>
            <a:r>
              <a:rPr lang="en-US" sz="2800" b="1">
                <a:solidFill>
                  <a:srgbClr val="FF0000"/>
                </a:solidFill>
              </a:rPr>
              <a:t>-183℃</a:t>
            </a:r>
            <a:r>
              <a:rPr lang="zh-CN" altLang="en-US" sz="2800" b="1">
                <a:solidFill>
                  <a:srgbClr val="FF0000"/>
                </a:solidFill>
              </a:rPr>
              <a:t>）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96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96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96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96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297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97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97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97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97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 tmFilter="0,0; .5, 1; 1, 1"/>
                                        <p:tgtEl>
                                          <p:spTgt spid="297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33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34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97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97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97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698" grpId="0" autoUpdateAnimBg="0"/>
      <p:bldP spid="29699" grpId="0" autoUpdateAnimBg="0"/>
      <p:bldP spid="29712" grpId="0" autoUpdateAnimBg="0"/>
      <p:bldP spid="29713" grpId="0" autoUpdateAnimBg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ext Box 2"/>
          <p:cNvSpPr txBox="1">
            <a:spLocks noChangeArrowheads="1"/>
          </p:cNvSpPr>
          <p:nvPr/>
        </p:nvSpPr>
        <p:spPr bwMode="auto">
          <a:xfrm>
            <a:off x="304800" y="457200"/>
            <a:ext cx="8839200" cy="558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spcBef>
                <a:spcPct val="0"/>
              </a:spcBef>
            </a:pPr>
            <a:r>
              <a:rPr lang="zh-CN" altLang="en-US" sz="3600" b="1">
                <a:solidFill>
                  <a:schemeClr val="tx2"/>
                </a:solidFill>
                <a:ea typeface="隶书" pitchFamily="49" charset="-122"/>
              </a:rPr>
              <a:t>随堂检测</a:t>
            </a:r>
          </a:p>
          <a:p>
            <a:pPr algn="l">
              <a:spcBef>
                <a:spcPct val="0"/>
              </a:spcBef>
            </a:pPr>
            <a:r>
              <a:rPr lang="en-US" sz="3600" b="1">
                <a:solidFill>
                  <a:schemeClr val="tx2"/>
                </a:solidFill>
                <a:latin typeface="楷体_GB2312" pitchFamily="49" charset="-122"/>
                <a:ea typeface="楷体_GB2312" pitchFamily="49" charset="-122"/>
              </a:rPr>
              <a:t>1</a:t>
            </a:r>
            <a:r>
              <a:rPr lang="zh-CN" altLang="en-US" sz="3600" b="1">
                <a:solidFill>
                  <a:schemeClr val="tx2"/>
                </a:solidFill>
                <a:latin typeface="楷体_GB2312" pitchFamily="49" charset="-122"/>
                <a:ea typeface="楷体_GB2312" pitchFamily="49" charset="-122"/>
              </a:rPr>
              <a:t>．工业上制取大量氧气的方法是 （ ）</a:t>
            </a:r>
          </a:p>
          <a:p>
            <a:pPr algn="l">
              <a:spcBef>
                <a:spcPct val="0"/>
              </a:spcBef>
            </a:pPr>
            <a:r>
              <a:rPr lang="zh-CN" altLang="en-US" sz="3600" b="1">
                <a:solidFill>
                  <a:schemeClr val="tx2"/>
                </a:solidFill>
                <a:latin typeface="楷体_GB2312" pitchFamily="49" charset="-122"/>
                <a:ea typeface="楷体_GB2312" pitchFamily="49" charset="-122"/>
              </a:rPr>
              <a:t>（</a:t>
            </a:r>
            <a:r>
              <a:rPr lang="en-US" sz="3600" b="1">
                <a:solidFill>
                  <a:schemeClr val="tx2"/>
                </a:solidFill>
                <a:latin typeface="楷体_GB2312" pitchFamily="49" charset="-122"/>
                <a:ea typeface="楷体_GB2312" pitchFamily="49" charset="-122"/>
              </a:rPr>
              <a:t>A</a:t>
            </a:r>
            <a:r>
              <a:rPr lang="zh-CN" altLang="en-US" sz="3600" b="1">
                <a:solidFill>
                  <a:schemeClr val="tx2"/>
                </a:solidFill>
                <a:latin typeface="楷体_GB2312" pitchFamily="49" charset="-122"/>
                <a:ea typeface="楷体_GB2312" pitchFamily="49" charset="-122"/>
              </a:rPr>
              <a:t>）加热氯酸钾 （</a:t>
            </a:r>
            <a:r>
              <a:rPr lang="en-US" sz="3600" b="1">
                <a:solidFill>
                  <a:schemeClr val="tx2"/>
                </a:solidFill>
                <a:latin typeface="楷体_GB2312" pitchFamily="49" charset="-122"/>
                <a:ea typeface="楷体_GB2312" pitchFamily="49" charset="-122"/>
              </a:rPr>
              <a:t>B</a:t>
            </a:r>
            <a:r>
              <a:rPr lang="zh-CN" altLang="en-US" sz="3600" b="1">
                <a:solidFill>
                  <a:schemeClr val="tx2"/>
                </a:solidFill>
                <a:latin typeface="楷体_GB2312" pitchFamily="49" charset="-122"/>
                <a:ea typeface="楷体_GB2312" pitchFamily="49" charset="-122"/>
              </a:rPr>
              <a:t>）加热高锰酸钾</a:t>
            </a:r>
          </a:p>
          <a:p>
            <a:pPr algn="l">
              <a:spcBef>
                <a:spcPct val="0"/>
              </a:spcBef>
            </a:pPr>
            <a:r>
              <a:rPr lang="zh-CN" altLang="en-US" sz="3600" b="1">
                <a:solidFill>
                  <a:schemeClr val="tx2"/>
                </a:solidFill>
                <a:latin typeface="楷体_GB2312" pitchFamily="49" charset="-122"/>
                <a:ea typeface="楷体_GB2312" pitchFamily="49" charset="-122"/>
              </a:rPr>
              <a:t>（</a:t>
            </a:r>
            <a:r>
              <a:rPr lang="en-US" sz="3600" b="1">
                <a:solidFill>
                  <a:schemeClr val="tx2"/>
                </a:solidFill>
                <a:latin typeface="楷体_GB2312" pitchFamily="49" charset="-122"/>
                <a:ea typeface="楷体_GB2312" pitchFamily="49" charset="-122"/>
              </a:rPr>
              <a:t>C</a:t>
            </a:r>
            <a:r>
              <a:rPr lang="zh-CN" altLang="en-US" sz="3600" b="1">
                <a:solidFill>
                  <a:schemeClr val="tx2"/>
                </a:solidFill>
                <a:latin typeface="楷体_GB2312" pitchFamily="49" charset="-122"/>
                <a:ea typeface="楷体_GB2312" pitchFamily="49" charset="-122"/>
              </a:rPr>
              <a:t>）分离液态空气 （</a:t>
            </a:r>
            <a:r>
              <a:rPr lang="en-US" sz="3600" b="1">
                <a:solidFill>
                  <a:schemeClr val="tx2"/>
                </a:solidFill>
                <a:latin typeface="楷体_GB2312" pitchFamily="49" charset="-122"/>
                <a:ea typeface="楷体_GB2312" pitchFamily="49" charset="-122"/>
              </a:rPr>
              <a:t>D</a:t>
            </a:r>
            <a:r>
              <a:rPr lang="zh-CN" altLang="en-US" sz="3600" b="1">
                <a:solidFill>
                  <a:schemeClr val="tx2"/>
                </a:solidFill>
                <a:latin typeface="楷体_GB2312" pitchFamily="49" charset="-122"/>
                <a:ea typeface="楷体_GB2312" pitchFamily="49" charset="-122"/>
              </a:rPr>
              <a:t>）加热二氧化锰</a:t>
            </a:r>
          </a:p>
          <a:p>
            <a:pPr algn="l">
              <a:spcBef>
                <a:spcPct val="0"/>
              </a:spcBef>
            </a:pPr>
            <a:r>
              <a:rPr lang="en-US" sz="3600" b="1">
                <a:solidFill>
                  <a:schemeClr val="tx2"/>
                </a:solidFill>
                <a:latin typeface="楷体_GB2312" pitchFamily="49" charset="-122"/>
                <a:ea typeface="楷体_GB2312" pitchFamily="49" charset="-122"/>
              </a:rPr>
              <a:t>2</a:t>
            </a:r>
            <a:r>
              <a:rPr lang="zh-CN" altLang="en-US" sz="3600" b="1">
                <a:solidFill>
                  <a:schemeClr val="tx2"/>
                </a:solidFill>
                <a:latin typeface="楷体_GB2312" pitchFamily="49" charset="-122"/>
                <a:ea typeface="楷体_GB2312" pitchFamily="49" charset="-122"/>
              </a:rPr>
              <a:t>．催化剂在化学反应中所起的作用是（ ）</a:t>
            </a:r>
          </a:p>
          <a:p>
            <a:pPr algn="l">
              <a:spcBef>
                <a:spcPct val="0"/>
              </a:spcBef>
            </a:pPr>
            <a:r>
              <a:rPr lang="zh-CN" altLang="en-US" sz="3600" b="1">
                <a:solidFill>
                  <a:schemeClr val="tx2"/>
                </a:solidFill>
                <a:latin typeface="楷体_GB2312" pitchFamily="49" charset="-122"/>
                <a:ea typeface="楷体_GB2312" pitchFamily="49" charset="-122"/>
              </a:rPr>
              <a:t>（</a:t>
            </a:r>
            <a:r>
              <a:rPr lang="en-US" sz="3600" b="1">
                <a:solidFill>
                  <a:schemeClr val="tx2"/>
                </a:solidFill>
                <a:latin typeface="楷体_GB2312" pitchFamily="49" charset="-122"/>
                <a:ea typeface="楷体_GB2312" pitchFamily="49" charset="-122"/>
              </a:rPr>
              <a:t>A</a:t>
            </a:r>
            <a:r>
              <a:rPr lang="zh-CN" altLang="en-US" sz="3600" b="1">
                <a:solidFill>
                  <a:schemeClr val="tx2"/>
                </a:solidFill>
                <a:latin typeface="楷体_GB2312" pitchFamily="49" charset="-122"/>
                <a:ea typeface="楷体_GB2312" pitchFamily="49" charset="-122"/>
              </a:rPr>
              <a:t>）加快化学反应速率 </a:t>
            </a:r>
          </a:p>
          <a:p>
            <a:pPr algn="l">
              <a:spcBef>
                <a:spcPct val="0"/>
              </a:spcBef>
            </a:pPr>
            <a:r>
              <a:rPr lang="zh-CN" altLang="en-US" sz="3600" b="1">
                <a:solidFill>
                  <a:schemeClr val="tx2"/>
                </a:solidFill>
                <a:latin typeface="楷体_GB2312" pitchFamily="49" charset="-122"/>
                <a:ea typeface="楷体_GB2312" pitchFamily="49" charset="-122"/>
              </a:rPr>
              <a:t>（</a:t>
            </a:r>
            <a:r>
              <a:rPr lang="en-US" sz="3600" b="1">
                <a:solidFill>
                  <a:schemeClr val="tx2"/>
                </a:solidFill>
                <a:latin typeface="楷体_GB2312" pitchFamily="49" charset="-122"/>
                <a:ea typeface="楷体_GB2312" pitchFamily="49" charset="-122"/>
              </a:rPr>
              <a:t>B</a:t>
            </a:r>
            <a:r>
              <a:rPr lang="zh-CN" altLang="en-US" sz="3600" b="1">
                <a:solidFill>
                  <a:schemeClr val="tx2"/>
                </a:solidFill>
                <a:latin typeface="楷体_GB2312" pitchFamily="49" charset="-122"/>
                <a:ea typeface="楷体_GB2312" pitchFamily="49" charset="-122"/>
              </a:rPr>
              <a:t>）使生成物质量增加</a:t>
            </a:r>
          </a:p>
          <a:p>
            <a:pPr algn="l">
              <a:spcBef>
                <a:spcPct val="0"/>
              </a:spcBef>
            </a:pPr>
            <a:r>
              <a:rPr lang="zh-CN" altLang="en-US" sz="3600" b="1">
                <a:solidFill>
                  <a:schemeClr val="tx2"/>
                </a:solidFill>
                <a:latin typeface="楷体_GB2312" pitchFamily="49" charset="-122"/>
                <a:ea typeface="楷体_GB2312" pitchFamily="49" charset="-122"/>
              </a:rPr>
              <a:t>（</a:t>
            </a:r>
            <a:r>
              <a:rPr lang="en-US" sz="3600" b="1">
                <a:solidFill>
                  <a:schemeClr val="tx2"/>
                </a:solidFill>
                <a:latin typeface="楷体_GB2312" pitchFamily="49" charset="-122"/>
                <a:ea typeface="楷体_GB2312" pitchFamily="49" charset="-122"/>
              </a:rPr>
              <a:t>C</a:t>
            </a:r>
            <a:r>
              <a:rPr lang="zh-CN" altLang="en-US" sz="3600" b="1">
                <a:solidFill>
                  <a:schemeClr val="tx2"/>
                </a:solidFill>
                <a:latin typeface="楷体_GB2312" pitchFamily="49" charset="-122"/>
                <a:ea typeface="楷体_GB2312" pitchFamily="49" charset="-122"/>
              </a:rPr>
              <a:t>）改变化学反应速率 </a:t>
            </a:r>
          </a:p>
          <a:p>
            <a:pPr algn="l">
              <a:spcBef>
                <a:spcPct val="0"/>
              </a:spcBef>
            </a:pPr>
            <a:r>
              <a:rPr lang="zh-CN" altLang="en-US" sz="3600" b="1">
                <a:solidFill>
                  <a:schemeClr val="tx2"/>
                </a:solidFill>
                <a:latin typeface="楷体_GB2312" pitchFamily="49" charset="-122"/>
                <a:ea typeface="楷体_GB2312" pitchFamily="49" charset="-122"/>
              </a:rPr>
              <a:t>（</a:t>
            </a:r>
            <a:r>
              <a:rPr lang="en-US" sz="3600" b="1">
                <a:solidFill>
                  <a:schemeClr val="tx2"/>
                </a:solidFill>
                <a:latin typeface="楷体_GB2312" pitchFamily="49" charset="-122"/>
                <a:ea typeface="楷体_GB2312" pitchFamily="49" charset="-122"/>
              </a:rPr>
              <a:t>D</a:t>
            </a:r>
            <a:r>
              <a:rPr lang="zh-CN" altLang="en-US" sz="3600" b="1">
                <a:solidFill>
                  <a:schemeClr val="tx2"/>
                </a:solidFill>
                <a:latin typeface="楷体_GB2312" pitchFamily="49" charset="-122"/>
                <a:ea typeface="楷体_GB2312" pitchFamily="49" charset="-122"/>
              </a:rPr>
              <a:t>）减慢化学反应速率</a:t>
            </a:r>
          </a:p>
        </p:txBody>
      </p:sp>
      <p:sp>
        <p:nvSpPr>
          <p:cNvPr id="30723" name="Text Box 3"/>
          <p:cNvSpPr txBox="1">
            <a:spLocks noChangeArrowheads="1"/>
          </p:cNvSpPr>
          <p:nvPr/>
        </p:nvSpPr>
        <p:spPr bwMode="auto">
          <a:xfrm>
            <a:off x="7543800" y="990600"/>
            <a:ext cx="6096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zh-CN" altLang="en-US" sz="4000" b="1">
                <a:solidFill>
                  <a:srgbClr val="FF0066"/>
                </a:solidFill>
              </a:rPr>
              <a:t>Ｃ</a:t>
            </a:r>
          </a:p>
        </p:txBody>
      </p:sp>
      <p:sp>
        <p:nvSpPr>
          <p:cNvPr id="30724" name="Text Box 4"/>
          <p:cNvSpPr txBox="1">
            <a:spLocks noChangeArrowheads="1"/>
          </p:cNvSpPr>
          <p:nvPr/>
        </p:nvSpPr>
        <p:spPr bwMode="auto">
          <a:xfrm>
            <a:off x="8251825" y="2636838"/>
            <a:ext cx="892175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zh-CN" altLang="en-US" sz="4400" b="1">
                <a:solidFill>
                  <a:srgbClr val="FF0066"/>
                </a:solidFill>
              </a:rPr>
              <a:t>Ｃ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07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07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07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07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2" grpId="0" autoUpdateAnimBg="0"/>
      <p:bldP spid="30723" grpId="0" autoUpdateAnimBg="0"/>
      <p:bldP spid="30724" grpId="0" autoUpdateAnimBg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ext Box 2"/>
          <p:cNvSpPr txBox="1">
            <a:spLocks noChangeArrowheads="1"/>
          </p:cNvSpPr>
          <p:nvPr/>
        </p:nvSpPr>
        <p:spPr bwMode="auto">
          <a:xfrm>
            <a:off x="304800" y="390525"/>
            <a:ext cx="8474075" cy="6134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spcBef>
                <a:spcPct val="0"/>
              </a:spcBef>
            </a:pPr>
            <a:r>
              <a:rPr lang="zh-CN" altLang="en-US" sz="3600" b="1">
                <a:solidFill>
                  <a:schemeClr val="tx2"/>
                </a:solidFill>
                <a:latin typeface="黑体" pitchFamily="49" charset="-122"/>
                <a:ea typeface="黑体" pitchFamily="49" charset="-122"/>
              </a:rPr>
              <a:t>３．实验室制取氧气时，装药品的大试管口应 （ ）</a:t>
            </a:r>
          </a:p>
          <a:p>
            <a:pPr algn="l">
              <a:spcBef>
                <a:spcPct val="0"/>
              </a:spcBef>
            </a:pPr>
            <a:r>
              <a:rPr lang="zh-CN" altLang="en-US" sz="3600" b="1">
                <a:solidFill>
                  <a:schemeClr val="tx2"/>
                </a:solidFill>
                <a:latin typeface="黑体" pitchFamily="49" charset="-122"/>
                <a:ea typeface="黑体" pitchFamily="49" charset="-122"/>
              </a:rPr>
              <a:t>（</a:t>
            </a:r>
            <a:r>
              <a:rPr lang="en-US" sz="3600" b="1">
                <a:solidFill>
                  <a:schemeClr val="tx2"/>
                </a:solidFill>
                <a:latin typeface="黑体" pitchFamily="49" charset="-122"/>
                <a:ea typeface="黑体" pitchFamily="49" charset="-122"/>
              </a:rPr>
              <a:t>A</a:t>
            </a:r>
            <a:r>
              <a:rPr lang="zh-CN" altLang="en-US" sz="3600" b="1">
                <a:solidFill>
                  <a:schemeClr val="tx2"/>
                </a:solidFill>
                <a:latin typeface="黑体" pitchFamily="49" charset="-122"/>
                <a:ea typeface="黑体" pitchFamily="49" charset="-122"/>
              </a:rPr>
              <a:t>）朝下       （</a:t>
            </a:r>
            <a:r>
              <a:rPr lang="en-US" sz="3600" b="1">
                <a:solidFill>
                  <a:schemeClr val="tx2"/>
                </a:solidFill>
                <a:latin typeface="黑体" pitchFamily="49" charset="-122"/>
                <a:ea typeface="黑体" pitchFamily="49" charset="-122"/>
              </a:rPr>
              <a:t>B</a:t>
            </a:r>
            <a:r>
              <a:rPr lang="zh-CN" altLang="en-US" sz="3600" b="1">
                <a:solidFill>
                  <a:schemeClr val="tx2"/>
                </a:solidFill>
                <a:latin typeface="黑体" pitchFamily="49" charset="-122"/>
                <a:ea typeface="黑体" pitchFamily="49" charset="-122"/>
              </a:rPr>
              <a:t>）朝上 </a:t>
            </a:r>
          </a:p>
          <a:p>
            <a:pPr algn="l">
              <a:spcBef>
                <a:spcPct val="0"/>
              </a:spcBef>
            </a:pPr>
            <a:r>
              <a:rPr lang="zh-CN" altLang="en-US" sz="3600" b="1">
                <a:solidFill>
                  <a:schemeClr val="tx2"/>
                </a:solidFill>
                <a:latin typeface="黑体" pitchFamily="49" charset="-122"/>
                <a:ea typeface="黑体" pitchFamily="49" charset="-122"/>
              </a:rPr>
              <a:t>（</a:t>
            </a:r>
            <a:r>
              <a:rPr lang="en-US" sz="3600" b="1">
                <a:solidFill>
                  <a:schemeClr val="tx2"/>
                </a:solidFill>
                <a:latin typeface="黑体" pitchFamily="49" charset="-122"/>
                <a:ea typeface="黑体" pitchFamily="49" charset="-122"/>
              </a:rPr>
              <a:t>C</a:t>
            </a:r>
            <a:r>
              <a:rPr lang="zh-CN" altLang="en-US" sz="3600" b="1">
                <a:solidFill>
                  <a:schemeClr val="tx2"/>
                </a:solidFill>
                <a:latin typeface="黑体" pitchFamily="49" charset="-122"/>
                <a:ea typeface="黑体" pitchFamily="49" charset="-122"/>
              </a:rPr>
              <a:t>）略向下倾斜 （</a:t>
            </a:r>
            <a:r>
              <a:rPr lang="en-US" sz="3600" b="1">
                <a:solidFill>
                  <a:schemeClr val="tx2"/>
                </a:solidFill>
                <a:latin typeface="黑体" pitchFamily="49" charset="-122"/>
                <a:ea typeface="黑体" pitchFamily="49" charset="-122"/>
              </a:rPr>
              <a:t>D</a:t>
            </a:r>
            <a:r>
              <a:rPr lang="zh-CN" altLang="en-US" sz="3600" b="1">
                <a:solidFill>
                  <a:schemeClr val="tx2"/>
                </a:solidFill>
                <a:latin typeface="黑体" pitchFamily="49" charset="-122"/>
                <a:ea typeface="黑体" pitchFamily="49" charset="-122"/>
              </a:rPr>
              <a:t>）略向上倾斜</a:t>
            </a:r>
          </a:p>
          <a:p>
            <a:pPr algn="l">
              <a:spcBef>
                <a:spcPct val="0"/>
              </a:spcBef>
            </a:pPr>
            <a:r>
              <a:rPr lang="zh-CN" altLang="en-US" sz="3600" b="1">
                <a:solidFill>
                  <a:schemeClr val="tx2"/>
                </a:solidFill>
                <a:latin typeface="黑体" pitchFamily="49" charset="-122"/>
                <a:ea typeface="黑体" pitchFamily="49" charset="-122"/>
              </a:rPr>
              <a:t>４．实验室采用排水法收集氧气时，需将导气管伸入盛满水的集气瓶，这个操作应在（ ）</a:t>
            </a:r>
          </a:p>
          <a:p>
            <a:pPr algn="l">
              <a:spcBef>
                <a:spcPct val="0"/>
              </a:spcBef>
            </a:pPr>
            <a:r>
              <a:rPr lang="zh-CN" altLang="en-US" sz="3600" b="1">
                <a:solidFill>
                  <a:schemeClr val="tx2"/>
                </a:solidFill>
                <a:latin typeface="黑体" pitchFamily="49" charset="-122"/>
                <a:ea typeface="黑体" pitchFamily="49" charset="-122"/>
              </a:rPr>
              <a:t>（</a:t>
            </a:r>
            <a:r>
              <a:rPr lang="en-US" sz="3600" b="1">
                <a:solidFill>
                  <a:schemeClr val="tx2"/>
                </a:solidFill>
                <a:latin typeface="黑体" pitchFamily="49" charset="-122"/>
                <a:ea typeface="黑体" pitchFamily="49" charset="-122"/>
              </a:rPr>
              <a:t>A</a:t>
            </a:r>
            <a:r>
              <a:rPr lang="zh-CN" altLang="en-US" sz="3600" b="1">
                <a:solidFill>
                  <a:schemeClr val="tx2"/>
                </a:solidFill>
                <a:latin typeface="黑体" pitchFamily="49" charset="-122"/>
                <a:ea typeface="黑体" pitchFamily="49" charset="-122"/>
              </a:rPr>
              <a:t>）加热固体药品前 </a:t>
            </a:r>
          </a:p>
          <a:p>
            <a:pPr algn="l">
              <a:spcBef>
                <a:spcPct val="0"/>
              </a:spcBef>
            </a:pPr>
            <a:r>
              <a:rPr lang="zh-CN" altLang="en-US" sz="3600" b="1">
                <a:solidFill>
                  <a:schemeClr val="tx2"/>
                </a:solidFill>
                <a:latin typeface="黑体" pitchFamily="49" charset="-122"/>
                <a:ea typeface="黑体" pitchFamily="49" charset="-122"/>
              </a:rPr>
              <a:t>（</a:t>
            </a:r>
            <a:r>
              <a:rPr lang="en-US" sz="3600" b="1">
                <a:solidFill>
                  <a:schemeClr val="tx2"/>
                </a:solidFill>
                <a:latin typeface="黑体" pitchFamily="49" charset="-122"/>
                <a:ea typeface="黑体" pitchFamily="49" charset="-122"/>
              </a:rPr>
              <a:t>B</a:t>
            </a:r>
            <a:r>
              <a:rPr lang="zh-CN" altLang="en-US" sz="3600" b="1">
                <a:solidFill>
                  <a:schemeClr val="tx2"/>
                </a:solidFill>
                <a:latin typeface="黑体" pitchFamily="49" charset="-122"/>
                <a:ea typeface="黑体" pitchFamily="49" charset="-122"/>
              </a:rPr>
              <a:t>）与加热固体药品同时</a:t>
            </a:r>
          </a:p>
          <a:p>
            <a:pPr algn="l">
              <a:spcBef>
                <a:spcPct val="0"/>
              </a:spcBef>
            </a:pPr>
            <a:r>
              <a:rPr lang="zh-CN" altLang="en-US" sz="3600" b="1">
                <a:solidFill>
                  <a:schemeClr val="tx2"/>
                </a:solidFill>
                <a:latin typeface="黑体" pitchFamily="49" charset="-122"/>
                <a:ea typeface="黑体" pitchFamily="49" charset="-122"/>
              </a:rPr>
              <a:t>（</a:t>
            </a:r>
            <a:r>
              <a:rPr lang="en-US" sz="3600" b="1">
                <a:solidFill>
                  <a:schemeClr val="tx2"/>
                </a:solidFill>
                <a:latin typeface="黑体" pitchFamily="49" charset="-122"/>
                <a:ea typeface="黑体" pitchFamily="49" charset="-122"/>
              </a:rPr>
              <a:t>C</a:t>
            </a:r>
            <a:r>
              <a:rPr lang="zh-CN" altLang="en-US" sz="3600" b="1">
                <a:solidFill>
                  <a:schemeClr val="tx2"/>
                </a:solidFill>
                <a:latin typeface="黑体" pitchFamily="49" charset="-122"/>
                <a:ea typeface="黑体" pitchFamily="49" charset="-122"/>
              </a:rPr>
              <a:t>）开始有气泡放出时 </a:t>
            </a:r>
          </a:p>
          <a:p>
            <a:pPr algn="l">
              <a:spcBef>
                <a:spcPct val="0"/>
              </a:spcBef>
            </a:pPr>
            <a:r>
              <a:rPr lang="zh-CN" altLang="en-US" sz="3600" b="1">
                <a:solidFill>
                  <a:schemeClr val="tx2"/>
                </a:solidFill>
                <a:latin typeface="黑体" pitchFamily="49" charset="-122"/>
                <a:ea typeface="黑体" pitchFamily="49" charset="-122"/>
              </a:rPr>
              <a:t>（</a:t>
            </a:r>
            <a:r>
              <a:rPr lang="en-US" sz="3600" b="1">
                <a:solidFill>
                  <a:schemeClr val="tx2"/>
                </a:solidFill>
                <a:latin typeface="黑体" pitchFamily="49" charset="-122"/>
                <a:ea typeface="黑体" pitchFamily="49" charset="-122"/>
              </a:rPr>
              <a:t>D</a:t>
            </a:r>
            <a:r>
              <a:rPr lang="zh-CN" altLang="en-US" sz="3600" b="1">
                <a:solidFill>
                  <a:schemeClr val="tx2"/>
                </a:solidFill>
                <a:latin typeface="黑体" pitchFamily="49" charset="-122"/>
                <a:ea typeface="黑体" pitchFamily="49" charset="-122"/>
              </a:rPr>
              <a:t>）气泡连续并均匀放出时</a:t>
            </a:r>
          </a:p>
        </p:txBody>
      </p:sp>
      <p:sp>
        <p:nvSpPr>
          <p:cNvPr id="31747" name="Text Box 3"/>
          <p:cNvSpPr txBox="1">
            <a:spLocks noChangeArrowheads="1"/>
          </p:cNvSpPr>
          <p:nvPr/>
        </p:nvSpPr>
        <p:spPr bwMode="auto">
          <a:xfrm>
            <a:off x="1763713" y="908050"/>
            <a:ext cx="9906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zh-CN" altLang="en-US" sz="4000" b="1">
                <a:solidFill>
                  <a:srgbClr val="FF0000"/>
                </a:solidFill>
              </a:rPr>
              <a:t>Ｃ</a:t>
            </a:r>
          </a:p>
        </p:txBody>
      </p:sp>
      <p:sp>
        <p:nvSpPr>
          <p:cNvPr id="31748" name="Text Box 4"/>
          <p:cNvSpPr txBox="1">
            <a:spLocks noChangeArrowheads="1"/>
          </p:cNvSpPr>
          <p:nvPr/>
        </p:nvSpPr>
        <p:spPr bwMode="auto">
          <a:xfrm>
            <a:off x="1146175" y="3644900"/>
            <a:ext cx="7620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zh-CN" altLang="en-US" sz="4000" b="1">
                <a:solidFill>
                  <a:srgbClr val="FF0000"/>
                </a:solidFill>
              </a:rPr>
              <a:t>Ｄ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17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17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17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17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17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17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46" grpId="0" autoUpdateAnimBg="0"/>
      <p:bldP spid="31747" grpId="0" autoUpdateAnimBg="0"/>
      <p:bldP spid="31748" grpId="0" autoUpdateAnimBg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ChangeArrowheads="1"/>
          </p:cNvSpPr>
          <p:nvPr/>
        </p:nvSpPr>
        <p:spPr bwMode="auto">
          <a:xfrm>
            <a:off x="468313" y="836613"/>
            <a:ext cx="8064500" cy="265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marL="342900" indent="-342900" algn="l">
              <a:spcBef>
                <a:spcPct val="0"/>
              </a:spcBef>
            </a:pPr>
            <a:r>
              <a:rPr lang="en-US" sz="2800" b="1">
                <a:latin typeface="Arial" pitchFamily="34" charset="0"/>
              </a:rPr>
              <a:t>5.</a:t>
            </a:r>
            <a:r>
              <a:rPr lang="zh-CN" altLang="en-US" sz="2800" b="1">
                <a:latin typeface="Arial" pitchFamily="34" charset="0"/>
              </a:rPr>
              <a:t>某同学设计了</a:t>
            </a:r>
            <a:r>
              <a:rPr lang="en-US" sz="2800" b="1">
                <a:latin typeface="Arial" pitchFamily="34" charset="0"/>
              </a:rPr>
              <a:t>4</a:t>
            </a:r>
            <a:r>
              <a:rPr lang="zh-CN" altLang="en-US" sz="2800" b="1">
                <a:latin typeface="Arial" pitchFamily="34" charset="0"/>
              </a:rPr>
              <a:t>种制氧气的方案：①用氯酸钾和二氧化锰共热；②使高锰酸钾受热；     ③用高锰酸钾和氯酸钾共热；④使二氧化锰受热</a:t>
            </a:r>
            <a:r>
              <a:rPr lang="en-US" sz="2800" b="1">
                <a:latin typeface="Arial" pitchFamily="34" charset="0"/>
              </a:rPr>
              <a:t>.</a:t>
            </a:r>
            <a:r>
              <a:rPr lang="zh-CN" altLang="en-US" sz="2800" b="1">
                <a:latin typeface="Arial" pitchFamily="34" charset="0"/>
              </a:rPr>
              <a:t>判断这四种方法：</a:t>
            </a:r>
            <a:endParaRPr lang="zh-CN" altLang="en-US" sz="2800">
              <a:latin typeface="Arial" pitchFamily="34" charset="0"/>
            </a:endParaRPr>
          </a:p>
          <a:p>
            <a:pPr marL="342900" indent="-342900" algn="l">
              <a:spcBef>
                <a:spcPct val="0"/>
              </a:spcBef>
            </a:pPr>
            <a:r>
              <a:rPr lang="zh-CN" altLang="en-US" sz="2800" b="1">
                <a:latin typeface="Arial" pitchFamily="34" charset="0"/>
              </a:rPr>
              <a:t>     </a:t>
            </a:r>
            <a:r>
              <a:rPr lang="en-US" sz="2800" b="1">
                <a:latin typeface="Arial" pitchFamily="34" charset="0"/>
              </a:rPr>
              <a:t>A.</a:t>
            </a:r>
            <a:r>
              <a:rPr lang="zh-CN" altLang="en-US" sz="2800" b="1">
                <a:latin typeface="Arial" pitchFamily="34" charset="0"/>
              </a:rPr>
              <a:t>全正确                         </a:t>
            </a:r>
            <a:r>
              <a:rPr lang="en-US" sz="2800" b="1">
                <a:latin typeface="Arial" pitchFamily="34" charset="0"/>
              </a:rPr>
              <a:t>B. </a:t>
            </a:r>
            <a:r>
              <a:rPr lang="zh-CN" altLang="en-US" sz="2800" b="1">
                <a:latin typeface="Arial" pitchFamily="34" charset="0"/>
              </a:rPr>
              <a:t>全不正确                                        </a:t>
            </a:r>
          </a:p>
          <a:p>
            <a:pPr marL="342900" indent="-342900" algn="l">
              <a:spcBef>
                <a:spcPct val="0"/>
              </a:spcBef>
            </a:pPr>
            <a:r>
              <a:rPr lang="zh-CN" altLang="en-US" sz="2800" b="1">
                <a:latin typeface="Arial" pitchFamily="34" charset="0"/>
              </a:rPr>
              <a:t>     </a:t>
            </a:r>
            <a:r>
              <a:rPr lang="en-US" sz="2800" b="1">
                <a:latin typeface="Arial" pitchFamily="34" charset="0"/>
              </a:rPr>
              <a:t>C. ①②③</a:t>
            </a:r>
            <a:r>
              <a:rPr lang="zh-CN" altLang="en-US" sz="2800" b="1">
                <a:latin typeface="Arial" pitchFamily="34" charset="0"/>
              </a:rPr>
              <a:t>正确                 </a:t>
            </a:r>
            <a:r>
              <a:rPr lang="en-US" sz="2800" b="1">
                <a:latin typeface="Arial" pitchFamily="34" charset="0"/>
              </a:rPr>
              <a:t>D.</a:t>
            </a:r>
            <a:r>
              <a:rPr lang="zh-CN" altLang="en-US" sz="2800" b="1">
                <a:latin typeface="Arial" pitchFamily="34" charset="0"/>
              </a:rPr>
              <a:t>只有①②正确</a:t>
            </a:r>
          </a:p>
        </p:txBody>
      </p:sp>
      <p:sp>
        <p:nvSpPr>
          <p:cNvPr id="32771" name="Rectangle 3"/>
          <p:cNvSpPr>
            <a:spLocks noChangeArrowheads="1"/>
          </p:cNvSpPr>
          <p:nvPr/>
        </p:nvSpPr>
        <p:spPr bwMode="auto">
          <a:xfrm>
            <a:off x="539750" y="3716338"/>
            <a:ext cx="7848600" cy="265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l">
              <a:spcBef>
                <a:spcPct val="0"/>
              </a:spcBef>
            </a:pPr>
            <a:r>
              <a:rPr lang="en-US" sz="2800" b="1">
                <a:latin typeface="Arial" pitchFamily="34" charset="0"/>
              </a:rPr>
              <a:t>6.</a:t>
            </a:r>
            <a:r>
              <a:rPr lang="zh-CN" altLang="en-US" sz="2800" b="1">
                <a:latin typeface="Arial" pitchFamily="34" charset="0"/>
              </a:rPr>
              <a:t>实验室用氯酸钾和二氧化锰混合加热制氧气，反应前后二氧化锰在固体混合物中质量分数是：</a:t>
            </a:r>
            <a:br>
              <a:rPr lang="zh-CN" altLang="en-US" sz="2800" b="1">
                <a:latin typeface="Arial" pitchFamily="34" charset="0"/>
              </a:rPr>
            </a:br>
            <a:r>
              <a:rPr lang="zh-CN" altLang="en-US" sz="2800" b="1">
                <a:latin typeface="Arial" pitchFamily="34" charset="0"/>
              </a:rPr>
              <a:t>　</a:t>
            </a:r>
            <a:r>
              <a:rPr lang="en-US" sz="2800" b="1">
                <a:latin typeface="Arial" pitchFamily="34" charset="0"/>
              </a:rPr>
              <a:t>A</a:t>
            </a:r>
            <a:r>
              <a:rPr lang="zh-CN" altLang="en-US" sz="2800" b="1">
                <a:latin typeface="Arial" pitchFamily="34" charset="0"/>
              </a:rPr>
              <a:t>、由大到小　　　　</a:t>
            </a:r>
            <a:r>
              <a:rPr lang="en-US" sz="2800" b="1">
                <a:latin typeface="Arial" pitchFamily="34" charset="0"/>
              </a:rPr>
              <a:t>B</a:t>
            </a:r>
            <a:r>
              <a:rPr lang="zh-CN" altLang="en-US" sz="2800" b="1">
                <a:latin typeface="Arial" pitchFamily="34" charset="0"/>
              </a:rPr>
              <a:t>、由小到大</a:t>
            </a:r>
            <a:br>
              <a:rPr lang="zh-CN" altLang="en-US" sz="2800" b="1">
                <a:latin typeface="Arial" pitchFamily="34" charset="0"/>
              </a:rPr>
            </a:br>
            <a:r>
              <a:rPr lang="zh-CN" altLang="en-US" sz="2800" b="1">
                <a:latin typeface="Arial" pitchFamily="34" charset="0"/>
              </a:rPr>
              <a:t>    </a:t>
            </a:r>
            <a:r>
              <a:rPr lang="en-US" sz="2800" b="1">
                <a:latin typeface="Arial" pitchFamily="34" charset="0"/>
              </a:rPr>
              <a:t>C</a:t>
            </a:r>
            <a:r>
              <a:rPr lang="zh-CN" altLang="en-US" sz="2800" b="1">
                <a:latin typeface="Arial" pitchFamily="34" charset="0"/>
              </a:rPr>
              <a:t>、不变　　　    　　</a:t>
            </a:r>
            <a:r>
              <a:rPr lang="en-US" sz="2800" b="1">
                <a:latin typeface="Arial" pitchFamily="34" charset="0"/>
              </a:rPr>
              <a:t>D</a:t>
            </a:r>
            <a:r>
              <a:rPr lang="zh-CN" altLang="en-US" sz="2800" b="1">
                <a:latin typeface="Arial" pitchFamily="34" charset="0"/>
              </a:rPr>
              <a:t>、无法判断</a:t>
            </a:r>
            <a:br>
              <a:rPr lang="zh-CN" altLang="en-US" sz="2800" b="1">
                <a:latin typeface="Arial" pitchFamily="34" charset="0"/>
              </a:rPr>
            </a:br>
            <a:r>
              <a:rPr lang="zh-CN" altLang="en-US" sz="2800" b="1">
                <a:latin typeface="Arial" pitchFamily="34" charset="0"/>
              </a:rPr>
              <a:t/>
            </a:r>
            <a:br>
              <a:rPr lang="zh-CN" altLang="en-US" sz="2800" b="1">
                <a:latin typeface="Arial" pitchFamily="34" charset="0"/>
              </a:rPr>
            </a:br>
            <a:endParaRPr lang="zh-CN" altLang="en-US" sz="2800" b="1">
              <a:latin typeface="Arial" pitchFamily="34" charset="0"/>
            </a:endParaRPr>
          </a:p>
        </p:txBody>
      </p:sp>
      <p:sp>
        <p:nvSpPr>
          <p:cNvPr id="32772" name="Text Box 4"/>
          <p:cNvSpPr txBox="1">
            <a:spLocks noChangeArrowheads="1"/>
          </p:cNvSpPr>
          <p:nvPr/>
        </p:nvSpPr>
        <p:spPr bwMode="auto">
          <a:xfrm>
            <a:off x="2916238" y="1989138"/>
            <a:ext cx="9906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zh-CN" altLang="en-US" sz="4400" b="1">
                <a:solidFill>
                  <a:srgbClr val="FF0000"/>
                </a:solidFill>
              </a:rPr>
              <a:t>Ｃ</a:t>
            </a:r>
          </a:p>
        </p:txBody>
      </p:sp>
      <p:sp>
        <p:nvSpPr>
          <p:cNvPr id="32773" name="Text Box 5"/>
          <p:cNvSpPr txBox="1">
            <a:spLocks noChangeArrowheads="1"/>
          </p:cNvSpPr>
          <p:nvPr/>
        </p:nvSpPr>
        <p:spPr bwMode="auto">
          <a:xfrm>
            <a:off x="7885113" y="4005263"/>
            <a:ext cx="9906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 sz="4400" b="1">
                <a:solidFill>
                  <a:srgbClr val="FF0000"/>
                </a:solidFill>
              </a:rPr>
              <a:t>B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2" grpId="0" autoUpdateAnimBg="0"/>
      <p:bldP spid="32773" grpId="0" autoUpdateAnimBg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ChangeArrowheads="1"/>
          </p:cNvSpPr>
          <p:nvPr/>
        </p:nvSpPr>
        <p:spPr bwMode="auto">
          <a:xfrm>
            <a:off x="684213" y="762000"/>
            <a:ext cx="7867650" cy="576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l">
              <a:spcBef>
                <a:spcPct val="0"/>
              </a:spcBef>
            </a:pPr>
            <a:r>
              <a:rPr lang="en-US" sz="2800" b="1">
                <a:latin typeface="Arial" pitchFamily="34" charset="0"/>
              </a:rPr>
              <a:t>7.</a:t>
            </a:r>
            <a:r>
              <a:rPr lang="zh-CN" altLang="en-US" sz="2800" b="1">
                <a:latin typeface="Arial" pitchFamily="34" charset="0"/>
              </a:rPr>
              <a:t>在高锰酸钾分解制氧气的反应中，二氧化锰是</a:t>
            </a:r>
            <a:r>
              <a:rPr lang="en-US" sz="2800" b="1">
                <a:latin typeface="Arial" pitchFamily="34" charset="0"/>
              </a:rPr>
              <a:t>________</a:t>
            </a:r>
            <a:r>
              <a:rPr lang="zh-CN" altLang="en-US" sz="2800" b="1">
                <a:latin typeface="Arial" pitchFamily="34" charset="0"/>
              </a:rPr>
              <a:t>物。在氯酸钾与二氧化锰混合加热制氧气时，氯酸钾是</a:t>
            </a:r>
            <a:r>
              <a:rPr lang="en-US" sz="2800" b="1">
                <a:latin typeface="Arial" pitchFamily="34" charset="0"/>
              </a:rPr>
              <a:t>________</a:t>
            </a:r>
            <a:r>
              <a:rPr lang="zh-CN" altLang="en-US" sz="2800" b="1">
                <a:latin typeface="Arial" pitchFamily="34" charset="0"/>
              </a:rPr>
              <a:t>物</a:t>
            </a:r>
            <a:r>
              <a:rPr lang="en-US" sz="2800" b="1">
                <a:latin typeface="Arial" pitchFamily="34" charset="0"/>
              </a:rPr>
              <a:t>,</a:t>
            </a:r>
            <a:r>
              <a:rPr lang="zh-CN" altLang="en-US" sz="2800" b="1">
                <a:latin typeface="Arial" pitchFamily="34" charset="0"/>
              </a:rPr>
              <a:t>二氧化锰是</a:t>
            </a:r>
            <a:r>
              <a:rPr lang="en-US" sz="2800" b="1">
                <a:latin typeface="Arial" pitchFamily="34" charset="0"/>
              </a:rPr>
              <a:t>_____</a:t>
            </a:r>
            <a:r>
              <a:rPr lang="zh-CN" altLang="en-US" sz="2800" b="1">
                <a:latin typeface="Arial" pitchFamily="34" charset="0"/>
              </a:rPr>
              <a:t>，若不 加二氧化锰，则氯酸钾分解反应将</a:t>
            </a:r>
            <a:r>
              <a:rPr lang="en-US" sz="2800" b="1">
                <a:latin typeface="Arial" pitchFamily="34" charset="0"/>
              </a:rPr>
              <a:t>_____</a:t>
            </a:r>
            <a:r>
              <a:rPr lang="zh-CN" altLang="en-US" sz="2800" b="1">
                <a:latin typeface="Arial" pitchFamily="34" charset="0"/>
              </a:rPr>
              <a:t>，若将高锰酸钾加入氯酸钾，则反应</a:t>
            </a:r>
            <a:r>
              <a:rPr lang="en-US" sz="2800" b="1">
                <a:latin typeface="Arial" pitchFamily="34" charset="0"/>
              </a:rPr>
              <a:t>______</a:t>
            </a:r>
            <a:r>
              <a:rPr lang="zh-CN" altLang="en-US" sz="2800" b="1">
                <a:latin typeface="Arial" pitchFamily="34" charset="0"/>
              </a:rPr>
              <a:t>，这是因为</a:t>
            </a:r>
            <a:r>
              <a:rPr lang="en-US" sz="2800" b="1">
                <a:latin typeface="Arial" pitchFamily="34" charset="0"/>
              </a:rPr>
              <a:t>________________________</a:t>
            </a:r>
            <a:r>
              <a:rPr lang="zh-CN" altLang="en-US" sz="2800" b="1">
                <a:latin typeface="Arial" pitchFamily="34" charset="0"/>
              </a:rPr>
              <a:t>。</a:t>
            </a:r>
          </a:p>
          <a:p>
            <a:pPr algn="l">
              <a:spcBef>
                <a:spcPct val="0"/>
              </a:spcBef>
            </a:pPr>
            <a:r>
              <a:rPr lang="en-US" sz="2800" b="1">
                <a:latin typeface="Arial" pitchFamily="34" charset="0"/>
              </a:rPr>
              <a:t>8</a:t>
            </a:r>
            <a:r>
              <a:rPr lang="zh-CN" altLang="en-US" sz="2800" b="1">
                <a:latin typeface="Arial" pitchFamily="34" charset="0"/>
              </a:rPr>
              <a:t>、三份质量相等的氯酸钾固体。第一份中加入少量二氧化锰，第二份中加入少量高锰酸钾，第三份不加任何物质。给它们分别加热完全分解，放出氧气的 量</a:t>
            </a:r>
            <a:r>
              <a:rPr lang="en-US" sz="2800" b="1">
                <a:latin typeface="Arial" pitchFamily="34" charset="0"/>
                <a:sym typeface="Wingdings" pitchFamily="2" charset="2"/>
              </a:rPr>
              <a:t>----(      )</a:t>
            </a:r>
            <a:r>
              <a:rPr lang="en-US" sz="2800" b="1">
                <a:latin typeface="Arial" pitchFamily="34" charset="0"/>
              </a:rPr>
              <a:t/>
            </a:r>
            <a:br>
              <a:rPr lang="en-US" sz="2800" b="1">
                <a:latin typeface="Arial" pitchFamily="34" charset="0"/>
              </a:rPr>
            </a:br>
            <a:r>
              <a:rPr lang="zh-CN" altLang="en-US" sz="2800" b="1">
                <a:latin typeface="Arial" pitchFamily="34" charset="0"/>
              </a:rPr>
              <a:t>　　</a:t>
            </a:r>
            <a:r>
              <a:rPr lang="en-US" sz="2800" b="1">
                <a:latin typeface="Arial" pitchFamily="34" charset="0"/>
              </a:rPr>
              <a:t>A</a:t>
            </a:r>
            <a:r>
              <a:rPr lang="zh-CN" altLang="en-US" sz="2800" b="1">
                <a:latin typeface="Arial" pitchFamily="34" charset="0"/>
              </a:rPr>
              <a:t>、第一份最多　　</a:t>
            </a:r>
            <a:r>
              <a:rPr lang="en-US" sz="2800" b="1">
                <a:latin typeface="Arial" pitchFamily="34" charset="0"/>
              </a:rPr>
              <a:t>B</a:t>
            </a:r>
            <a:r>
              <a:rPr lang="zh-CN" altLang="en-US" sz="2800" b="1">
                <a:latin typeface="Arial" pitchFamily="34" charset="0"/>
              </a:rPr>
              <a:t>、第二份最多</a:t>
            </a:r>
            <a:br>
              <a:rPr lang="zh-CN" altLang="en-US" sz="2800" b="1">
                <a:latin typeface="Arial" pitchFamily="34" charset="0"/>
              </a:rPr>
            </a:br>
            <a:r>
              <a:rPr lang="zh-CN" altLang="en-US" sz="2800" b="1">
                <a:latin typeface="Arial" pitchFamily="34" charset="0"/>
              </a:rPr>
              <a:t>       </a:t>
            </a:r>
            <a:r>
              <a:rPr lang="en-US" sz="2800" b="1">
                <a:latin typeface="Arial" pitchFamily="34" charset="0"/>
              </a:rPr>
              <a:t>C</a:t>
            </a:r>
            <a:r>
              <a:rPr lang="zh-CN" altLang="en-US" sz="2800" b="1">
                <a:latin typeface="Arial" pitchFamily="34" charset="0"/>
              </a:rPr>
              <a:t>、第三份最多　　</a:t>
            </a:r>
            <a:r>
              <a:rPr lang="en-US" sz="2800" b="1">
                <a:latin typeface="Arial" pitchFamily="34" charset="0"/>
              </a:rPr>
              <a:t>D</a:t>
            </a:r>
            <a:r>
              <a:rPr lang="zh-CN" altLang="en-US" sz="2800" b="1">
                <a:latin typeface="Arial" pitchFamily="34" charset="0"/>
              </a:rPr>
              <a:t>、一样多</a:t>
            </a:r>
            <a:br>
              <a:rPr lang="zh-CN" altLang="en-US" sz="2800" b="1">
                <a:latin typeface="Arial" pitchFamily="34" charset="0"/>
              </a:rPr>
            </a:br>
            <a:r>
              <a:rPr lang="zh-CN" altLang="en-US" sz="1800">
                <a:latin typeface="Arial" pitchFamily="34" charset="0"/>
              </a:rPr>
              <a:t/>
            </a:r>
            <a:br>
              <a:rPr lang="zh-CN" altLang="en-US" sz="1800">
                <a:latin typeface="Arial" pitchFamily="34" charset="0"/>
              </a:rPr>
            </a:br>
            <a:endParaRPr lang="zh-CN" altLang="en-US" sz="1800">
              <a:latin typeface="Arial" pitchFamily="34" charset="0"/>
            </a:endParaRPr>
          </a:p>
        </p:txBody>
      </p:sp>
      <p:sp>
        <p:nvSpPr>
          <p:cNvPr id="33795" name="Text Box 3"/>
          <p:cNvSpPr txBox="1">
            <a:spLocks noChangeArrowheads="1"/>
          </p:cNvSpPr>
          <p:nvPr/>
        </p:nvSpPr>
        <p:spPr bwMode="auto">
          <a:xfrm>
            <a:off x="539750" y="908050"/>
            <a:ext cx="172878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endParaRPr lang="zh-CN" altLang="en-US" sz="1800">
              <a:latin typeface="Arial" pitchFamily="34" charset="0"/>
            </a:endParaRPr>
          </a:p>
        </p:txBody>
      </p:sp>
      <p:sp>
        <p:nvSpPr>
          <p:cNvPr id="33796" name="Text Box 4"/>
          <p:cNvSpPr txBox="1">
            <a:spLocks noChangeArrowheads="1"/>
          </p:cNvSpPr>
          <p:nvPr/>
        </p:nvSpPr>
        <p:spPr bwMode="auto">
          <a:xfrm>
            <a:off x="3563938" y="4508500"/>
            <a:ext cx="10795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 sz="4400" b="1">
                <a:solidFill>
                  <a:srgbClr val="FF0000"/>
                </a:solidFill>
                <a:latin typeface="Arial" pitchFamily="34" charset="0"/>
              </a:rPr>
              <a:t>B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 Box 19"/>
          <p:cNvSpPr txBox="1">
            <a:spLocks noChangeArrowheads="1"/>
          </p:cNvSpPr>
          <p:nvPr/>
        </p:nvSpPr>
        <p:spPr bwMode="auto">
          <a:xfrm>
            <a:off x="36513" y="44450"/>
            <a:ext cx="5791200" cy="650875"/>
          </a:xfrm>
          <a:prstGeom prst="rect">
            <a:avLst/>
          </a:prstGeom>
          <a:noFill/>
          <a:ln w="9525" cmpd="sng">
            <a:solidFill>
              <a:schemeClr val="bg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3600" b="1">
                <a:solidFill>
                  <a:srgbClr val="9900FF"/>
                </a:solidFill>
                <a:ea typeface="隶书" pitchFamily="49" charset="-122"/>
              </a:rPr>
              <a:t>探究：</a:t>
            </a:r>
            <a:r>
              <a:rPr lang="zh-CN" altLang="en-US" sz="3600" b="1">
                <a:solidFill>
                  <a:schemeClr val="accent2"/>
                </a:solidFill>
                <a:ea typeface="隶书" pitchFamily="49" charset="-122"/>
              </a:rPr>
              <a:t>用高锰酸钾制氧气</a:t>
            </a:r>
          </a:p>
        </p:txBody>
      </p:sp>
      <p:sp>
        <p:nvSpPr>
          <p:cNvPr id="6147" name="Line 22"/>
          <p:cNvSpPr>
            <a:spLocks noChangeShapeType="1"/>
          </p:cNvSpPr>
          <p:nvPr/>
        </p:nvSpPr>
        <p:spPr bwMode="auto">
          <a:xfrm flipV="1">
            <a:off x="3492500" y="3068638"/>
            <a:ext cx="774700" cy="1587"/>
          </a:xfrm>
          <a:prstGeom prst="line">
            <a:avLst/>
          </a:prstGeom>
          <a:noFill/>
          <a:ln w="28575" cmpd="sng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/>
          <a:lstStyle/>
          <a:p>
            <a:endParaRPr lang="zh-CN" altLang="en-US"/>
          </a:p>
        </p:txBody>
      </p:sp>
      <p:grpSp>
        <p:nvGrpSpPr>
          <p:cNvPr id="6148" name="Group 4"/>
          <p:cNvGrpSpPr>
            <a:grpSpLocks/>
          </p:cNvGrpSpPr>
          <p:nvPr/>
        </p:nvGrpSpPr>
        <p:grpSpPr bwMode="auto">
          <a:xfrm>
            <a:off x="900113" y="2492375"/>
            <a:ext cx="8915400" cy="793750"/>
            <a:chOff x="0" y="0"/>
            <a:chExt cx="5616" cy="501"/>
          </a:xfrm>
        </p:grpSpPr>
        <p:sp>
          <p:nvSpPr>
            <p:cNvPr id="6149" name="Text Box 21"/>
            <p:cNvSpPr txBox="1">
              <a:spLocks noChangeArrowheads="1"/>
            </p:cNvSpPr>
            <p:nvPr/>
          </p:nvSpPr>
          <p:spPr bwMode="auto">
            <a:xfrm>
              <a:off x="0" y="136"/>
              <a:ext cx="5616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zh-CN" altLang="en-US" sz="2800" b="1">
                  <a:solidFill>
                    <a:srgbClr val="FF0000"/>
                  </a:solidFill>
                  <a:latin typeface="华文中宋" pitchFamily="2" charset="-122"/>
                  <a:ea typeface="华文中宋" pitchFamily="2" charset="-122"/>
                </a:rPr>
                <a:t>高锰酸钾  　 　  锰酸钾 </a:t>
              </a:r>
              <a:r>
                <a:rPr lang="en-US" sz="2800" b="1">
                  <a:solidFill>
                    <a:srgbClr val="FF0000"/>
                  </a:solidFill>
                  <a:latin typeface="华文中宋" pitchFamily="2" charset="-122"/>
                  <a:ea typeface="华文中宋" pitchFamily="2" charset="-122"/>
                </a:rPr>
                <a:t>+ </a:t>
              </a:r>
              <a:r>
                <a:rPr lang="zh-CN" altLang="en-US" sz="2800" b="1">
                  <a:solidFill>
                    <a:srgbClr val="FF0000"/>
                  </a:solidFill>
                  <a:latin typeface="华文中宋" pitchFamily="2" charset="-122"/>
                  <a:ea typeface="华文中宋" pitchFamily="2" charset="-122"/>
                </a:rPr>
                <a:t>二氧化锰 </a:t>
              </a:r>
              <a:r>
                <a:rPr lang="en-US" sz="2800" b="1">
                  <a:solidFill>
                    <a:srgbClr val="FF0000"/>
                  </a:solidFill>
                  <a:latin typeface="华文中宋" pitchFamily="2" charset="-122"/>
                  <a:ea typeface="华文中宋" pitchFamily="2" charset="-122"/>
                </a:rPr>
                <a:t>+ </a:t>
              </a:r>
              <a:r>
                <a:rPr lang="zh-CN" altLang="en-US" sz="2800" b="1">
                  <a:solidFill>
                    <a:srgbClr val="FF0000"/>
                  </a:solidFill>
                  <a:latin typeface="华文中宋" pitchFamily="2" charset="-122"/>
                  <a:ea typeface="华文中宋" pitchFamily="2" charset="-122"/>
                </a:rPr>
                <a:t>氧气</a:t>
              </a:r>
            </a:p>
          </p:txBody>
        </p:sp>
        <p:sp>
          <p:nvSpPr>
            <p:cNvPr id="6150" name="Text Box 23"/>
            <p:cNvSpPr txBox="1">
              <a:spLocks noChangeArrowheads="1"/>
            </p:cNvSpPr>
            <p:nvPr/>
          </p:nvSpPr>
          <p:spPr bwMode="auto">
            <a:xfrm>
              <a:off x="1066" y="0"/>
              <a:ext cx="1104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20000"/>
                </a:spcBef>
              </a:pPr>
              <a:r>
                <a:rPr lang="zh-CN" altLang="en-US" sz="2800" b="1">
                  <a:solidFill>
                    <a:srgbClr val="FF0000"/>
                  </a:solidFill>
                  <a:latin typeface="华文中宋" pitchFamily="2" charset="-122"/>
                  <a:ea typeface="华文中宋" pitchFamily="2" charset="-122"/>
                </a:rPr>
                <a:t>       加热</a:t>
              </a:r>
            </a:p>
          </p:txBody>
        </p:sp>
      </p:grpSp>
      <p:grpSp>
        <p:nvGrpSpPr>
          <p:cNvPr id="6151" name="Group 7"/>
          <p:cNvGrpSpPr>
            <a:grpSpLocks/>
          </p:cNvGrpSpPr>
          <p:nvPr/>
        </p:nvGrpSpPr>
        <p:grpSpPr bwMode="auto">
          <a:xfrm>
            <a:off x="612775" y="3141663"/>
            <a:ext cx="9015413" cy="793750"/>
            <a:chOff x="0" y="0"/>
            <a:chExt cx="5679" cy="500"/>
          </a:xfrm>
        </p:grpSpPr>
        <p:sp>
          <p:nvSpPr>
            <p:cNvPr id="6152" name="Line 25"/>
            <p:cNvSpPr>
              <a:spLocks noChangeShapeType="1"/>
            </p:cNvSpPr>
            <p:nvPr/>
          </p:nvSpPr>
          <p:spPr bwMode="auto">
            <a:xfrm>
              <a:off x="1584" y="363"/>
              <a:ext cx="864" cy="0"/>
            </a:xfrm>
            <a:prstGeom prst="line">
              <a:avLst/>
            </a:prstGeom>
            <a:noFill/>
            <a:ln w="28575" cmpd="sng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/>
            <a:lstStyle/>
            <a:p>
              <a:endParaRPr lang="zh-CN" altLang="en-US"/>
            </a:p>
          </p:txBody>
        </p:sp>
        <p:grpSp>
          <p:nvGrpSpPr>
            <p:cNvPr id="6153" name="Group 9"/>
            <p:cNvGrpSpPr>
              <a:grpSpLocks/>
            </p:cNvGrpSpPr>
            <p:nvPr/>
          </p:nvGrpSpPr>
          <p:grpSpPr bwMode="auto">
            <a:xfrm>
              <a:off x="0" y="0"/>
              <a:ext cx="5679" cy="500"/>
              <a:chOff x="0" y="0"/>
              <a:chExt cx="5679" cy="500"/>
            </a:xfrm>
          </p:grpSpPr>
          <p:sp>
            <p:nvSpPr>
              <p:cNvPr id="6154" name="Text Box 24"/>
              <p:cNvSpPr txBox="1">
                <a:spLocks noChangeArrowheads="1"/>
              </p:cNvSpPr>
              <p:nvPr/>
            </p:nvSpPr>
            <p:spPr bwMode="auto">
              <a:xfrm>
                <a:off x="0" y="135"/>
                <a:ext cx="5679" cy="3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en-US" sz="2400" b="1">
                    <a:solidFill>
                      <a:srgbClr val="FF0000"/>
                    </a:solidFill>
                    <a:latin typeface="华文中宋" pitchFamily="2" charset="-122"/>
                    <a:ea typeface="华文中宋" pitchFamily="2" charset="-122"/>
                  </a:rPr>
                  <a:t>KMnO</a:t>
                </a:r>
                <a:r>
                  <a:rPr lang="en-US" sz="2400" b="1" baseline="-6000">
                    <a:solidFill>
                      <a:srgbClr val="FF0000"/>
                    </a:solidFill>
                    <a:latin typeface="华文中宋" pitchFamily="2" charset="-122"/>
                    <a:ea typeface="华文中宋" pitchFamily="2" charset="-122"/>
                  </a:rPr>
                  <a:t>4</a:t>
                </a:r>
                <a:r>
                  <a:rPr lang="en-US" sz="2400" b="1">
                    <a:solidFill>
                      <a:srgbClr val="FF0000"/>
                    </a:solidFill>
                    <a:latin typeface="华文中宋" pitchFamily="2" charset="-122"/>
                    <a:ea typeface="华文中宋" pitchFamily="2" charset="-122"/>
                  </a:rPr>
                  <a:t>         　　K</a:t>
                </a:r>
                <a:r>
                  <a:rPr lang="en-US" sz="2400" b="1" baseline="-6000">
                    <a:solidFill>
                      <a:srgbClr val="FF0000"/>
                    </a:solidFill>
                    <a:latin typeface="华文中宋" pitchFamily="2" charset="-122"/>
                    <a:ea typeface="华文中宋" pitchFamily="2" charset="-122"/>
                  </a:rPr>
                  <a:t>2</a:t>
                </a:r>
                <a:r>
                  <a:rPr lang="en-US" sz="2400" b="1">
                    <a:solidFill>
                      <a:srgbClr val="FF0000"/>
                    </a:solidFill>
                    <a:latin typeface="华文中宋" pitchFamily="2" charset="-122"/>
                    <a:ea typeface="华文中宋" pitchFamily="2" charset="-122"/>
                  </a:rPr>
                  <a:t>MnO</a:t>
                </a:r>
                <a:r>
                  <a:rPr lang="en-US" sz="2400" b="1" baseline="-6000">
                    <a:solidFill>
                      <a:srgbClr val="FF0000"/>
                    </a:solidFill>
                    <a:latin typeface="华文中宋" pitchFamily="2" charset="-122"/>
                    <a:ea typeface="华文中宋" pitchFamily="2" charset="-122"/>
                  </a:rPr>
                  <a:t>4</a:t>
                </a:r>
                <a:r>
                  <a:rPr lang="en-US" sz="2400" b="1">
                    <a:solidFill>
                      <a:srgbClr val="FF0000"/>
                    </a:solidFill>
                    <a:latin typeface="华文中宋" pitchFamily="2" charset="-122"/>
                    <a:ea typeface="华文中宋" pitchFamily="2" charset="-122"/>
                  </a:rPr>
                  <a:t> +</a:t>
                </a:r>
                <a:r>
                  <a:rPr lang="zh-CN" altLang="en-US" sz="2400" b="1">
                    <a:solidFill>
                      <a:srgbClr val="FF0000"/>
                    </a:solidFill>
                    <a:latin typeface="华文中宋" pitchFamily="2" charset="-122"/>
                    <a:ea typeface="华文中宋" pitchFamily="2" charset="-122"/>
                  </a:rPr>
                  <a:t>  </a:t>
                </a:r>
                <a:r>
                  <a:rPr lang="en-US" sz="2400" b="1">
                    <a:solidFill>
                      <a:srgbClr val="FF0000"/>
                    </a:solidFill>
                    <a:latin typeface="华文中宋" pitchFamily="2" charset="-122"/>
                    <a:ea typeface="华文中宋" pitchFamily="2" charset="-122"/>
                  </a:rPr>
                  <a:t> MnO</a:t>
                </a:r>
                <a:r>
                  <a:rPr lang="en-US" sz="2400" b="1" baseline="-6000">
                    <a:solidFill>
                      <a:srgbClr val="FF0000"/>
                    </a:solidFill>
                    <a:latin typeface="华文中宋" pitchFamily="2" charset="-122"/>
                    <a:ea typeface="华文中宋" pitchFamily="2" charset="-122"/>
                  </a:rPr>
                  <a:t>2</a:t>
                </a:r>
                <a:r>
                  <a:rPr lang="en-US" sz="2400" b="1">
                    <a:solidFill>
                      <a:srgbClr val="FF0000"/>
                    </a:solidFill>
                    <a:latin typeface="华文中宋" pitchFamily="2" charset="-122"/>
                    <a:ea typeface="华文中宋" pitchFamily="2" charset="-122"/>
                  </a:rPr>
                  <a:t>  + </a:t>
                </a:r>
                <a:r>
                  <a:rPr lang="zh-CN" altLang="en-US" sz="2400" b="1">
                    <a:solidFill>
                      <a:srgbClr val="FF0000"/>
                    </a:solidFill>
                    <a:latin typeface="华文中宋" pitchFamily="2" charset="-122"/>
                    <a:ea typeface="华文中宋" pitchFamily="2" charset="-122"/>
                  </a:rPr>
                  <a:t>    </a:t>
                </a:r>
                <a:r>
                  <a:rPr lang="en-US" sz="2400" b="1">
                    <a:solidFill>
                      <a:srgbClr val="FF0000"/>
                    </a:solidFill>
                    <a:latin typeface="华文中宋" pitchFamily="2" charset="-122"/>
                    <a:ea typeface="华文中宋" pitchFamily="2" charset="-122"/>
                  </a:rPr>
                  <a:t>O</a:t>
                </a:r>
                <a:r>
                  <a:rPr lang="en-US" sz="2400" b="1" baseline="-6000">
                    <a:solidFill>
                      <a:srgbClr val="FF0000"/>
                    </a:solidFill>
                    <a:latin typeface="华文中宋" pitchFamily="2" charset="-122"/>
                    <a:ea typeface="华文中宋" pitchFamily="2" charset="-122"/>
                  </a:rPr>
                  <a:t>2</a:t>
                </a:r>
              </a:p>
            </p:txBody>
          </p:sp>
          <p:sp>
            <p:nvSpPr>
              <p:cNvPr id="6155" name="Text Box 26"/>
              <p:cNvSpPr txBox="1">
                <a:spLocks noChangeArrowheads="1"/>
              </p:cNvSpPr>
              <p:nvPr/>
            </p:nvSpPr>
            <p:spPr bwMode="auto">
              <a:xfrm>
                <a:off x="1494" y="0"/>
                <a:ext cx="1008" cy="3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20000"/>
                  </a:spcBef>
                </a:pPr>
                <a:r>
                  <a:rPr lang="zh-CN" altLang="en-US" sz="2400" b="1">
                    <a:solidFill>
                      <a:srgbClr val="FF0000"/>
                    </a:solidFill>
                    <a:latin typeface="华文中宋" pitchFamily="2" charset="-122"/>
                    <a:ea typeface="华文中宋" pitchFamily="2" charset="-122"/>
                  </a:rPr>
                  <a:t>加热</a:t>
                </a:r>
              </a:p>
            </p:txBody>
          </p:sp>
        </p:grpSp>
      </p:grpSp>
      <p:sp>
        <p:nvSpPr>
          <p:cNvPr id="6156" name="Text Box 27"/>
          <p:cNvSpPr txBox="1">
            <a:spLocks noChangeArrowheads="1"/>
          </p:cNvSpPr>
          <p:nvPr/>
        </p:nvSpPr>
        <p:spPr bwMode="auto">
          <a:xfrm>
            <a:off x="3997325" y="1701800"/>
            <a:ext cx="3044825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800" b="1">
                <a:solidFill>
                  <a:schemeClr val="accent2"/>
                </a:solidFill>
                <a:ea typeface="华文中宋" pitchFamily="2" charset="-122"/>
              </a:rPr>
              <a:t>文字表达式</a:t>
            </a:r>
          </a:p>
        </p:txBody>
      </p:sp>
      <p:grpSp>
        <p:nvGrpSpPr>
          <p:cNvPr id="6157" name="Group 13"/>
          <p:cNvGrpSpPr>
            <a:grpSpLocks/>
          </p:cNvGrpSpPr>
          <p:nvPr/>
        </p:nvGrpSpPr>
        <p:grpSpPr bwMode="auto">
          <a:xfrm>
            <a:off x="325438" y="692150"/>
            <a:ext cx="4605337" cy="2016125"/>
            <a:chOff x="0" y="0"/>
            <a:chExt cx="7253" cy="3174"/>
          </a:xfrm>
        </p:grpSpPr>
        <p:pic>
          <p:nvPicPr>
            <p:cNvPr id="6158" name="Picture 20" descr="pic_32588"/>
            <p:cNvPicPr>
              <a:picLocks noChangeAspect="1" noChangeArrowheads="1"/>
            </p:cNvPicPr>
            <p:nvPr/>
          </p:nvPicPr>
          <p:blipFill>
            <a:blip r:embed="rId2"/>
            <a:srcRect b="14"/>
            <a:stretch>
              <a:fillRect/>
            </a:stretch>
          </p:blipFill>
          <p:spPr bwMode="auto">
            <a:xfrm>
              <a:off x="0" y="352"/>
              <a:ext cx="4456" cy="28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6159" name="Group 15"/>
            <p:cNvGrpSpPr>
              <a:grpSpLocks/>
            </p:cNvGrpSpPr>
            <p:nvPr/>
          </p:nvGrpSpPr>
          <p:grpSpPr bwMode="auto">
            <a:xfrm rot="60000">
              <a:off x="1811" y="0"/>
              <a:ext cx="5443" cy="1474"/>
              <a:chOff x="0" y="0"/>
              <a:chExt cx="4716462" cy="1773238"/>
            </a:xfrm>
          </p:grpSpPr>
          <p:sp>
            <p:nvSpPr>
              <p:cNvPr id="6160" name="Oval 29"/>
              <p:cNvSpPr>
                <a:spLocks noChangeArrowheads="1"/>
              </p:cNvSpPr>
              <p:nvPr/>
            </p:nvSpPr>
            <p:spPr bwMode="auto">
              <a:xfrm>
                <a:off x="0" y="1484313"/>
                <a:ext cx="215900" cy="288925"/>
              </a:xfrm>
              <a:prstGeom prst="ellipse">
                <a:avLst/>
              </a:prstGeom>
              <a:solidFill>
                <a:srgbClr val="FF0000"/>
              </a:solidFill>
              <a:ln w="9525" cmpd="sng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 sz="2400"/>
              </a:p>
            </p:txBody>
          </p:sp>
          <p:sp>
            <p:nvSpPr>
              <p:cNvPr id="6161" name="AutoShape 32"/>
              <p:cNvSpPr>
                <a:spLocks noChangeArrowheads="1"/>
              </p:cNvSpPr>
              <p:nvPr/>
            </p:nvSpPr>
            <p:spPr bwMode="auto">
              <a:xfrm>
                <a:off x="936625" y="0"/>
                <a:ext cx="3779837" cy="1143000"/>
              </a:xfrm>
              <a:prstGeom prst="cloudCallout">
                <a:avLst>
                  <a:gd name="adj1" fmla="val -71546"/>
                  <a:gd name="adj2" fmla="val 90694"/>
                </a:avLst>
              </a:prstGeom>
              <a:solidFill>
                <a:schemeClr val="bg1"/>
              </a:solidFill>
              <a:ln w="28575" cmpd="sng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r>
                  <a:rPr lang="zh-CN" altLang="en-US" sz="2400" b="1">
                    <a:solidFill>
                      <a:srgbClr val="660066"/>
                    </a:solidFill>
                    <a:ea typeface="华文新魏" pitchFamily="2" charset="-122"/>
                  </a:rPr>
                  <a:t>为什么呢？</a:t>
                </a:r>
              </a:p>
            </p:txBody>
          </p:sp>
        </p:grpSp>
      </p:grpSp>
      <p:sp>
        <p:nvSpPr>
          <p:cNvPr id="6162" name="Rectangle 33"/>
          <p:cNvSpPr>
            <a:spLocks noChangeArrowheads="1"/>
          </p:cNvSpPr>
          <p:nvPr/>
        </p:nvSpPr>
        <p:spPr bwMode="auto">
          <a:xfrm>
            <a:off x="4932363" y="620713"/>
            <a:ext cx="3671887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400" b="1">
                <a:solidFill>
                  <a:srgbClr val="FF0000"/>
                </a:solidFill>
                <a:latin typeface="宋体" pitchFamily="2" charset="-122"/>
              </a:rPr>
              <a:t>防止加热时高锰酸钾粉末进入导管</a:t>
            </a:r>
          </a:p>
        </p:txBody>
      </p:sp>
      <p:graphicFrame>
        <p:nvGraphicFramePr>
          <p:cNvPr id="6163" name="Group 19"/>
          <p:cNvGraphicFramePr>
            <a:graphicFrameLocks noGrp="1"/>
          </p:cNvGraphicFramePr>
          <p:nvPr/>
        </p:nvGraphicFramePr>
        <p:xfrm>
          <a:off x="179388" y="3860800"/>
          <a:ext cx="8736012" cy="2230438"/>
        </p:xfrm>
        <a:graphic>
          <a:graphicData uri="http://schemas.openxmlformats.org/drawingml/2006/table">
            <a:tbl>
              <a:tblPr/>
              <a:tblGrid>
                <a:gridCol w="1225550"/>
                <a:gridCol w="3951287"/>
                <a:gridCol w="3559175"/>
              </a:tblGrid>
              <a:tr h="5778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中宋" pitchFamily="2" charset="-122"/>
                          <a:ea typeface="华文中宋" pitchFamily="2" charset="-122"/>
                        </a:rPr>
                        <a:t>编号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中宋" pitchFamily="2" charset="-122"/>
                          <a:ea typeface="华文中宋" pitchFamily="2" charset="-122"/>
                        </a:rPr>
                        <a:t>现象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中宋" pitchFamily="2" charset="-122"/>
                          <a:ea typeface="华文中宋" pitchFamily="2" charset="-122"/>
                        </a:rPr>
                        <a:t>原因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493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中宋" pitchFamily="2" charset="-122"/>
                          <a:ea typeface="华文中宋" pitchFamily="2" charset="-122"/>
                        </a:rPr>
                        <a:t>（</a:t>
                      </a: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中宋" pitchFamily="2" charset="-122"/>
                          <a:ea typeface="华文中宋" pitchFamily="2" charset="-122"/>
                        </a:rPr>
                        <a:t>1</a:t>
                      </a:r>
                      <a:r>
                        <a:rPr kumimoji="0" lang="zh-CN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中宋" pitchFamily="2" charset="-122"/>
                          <a:ea typeface="华文中宋" pitchFamily="2" charset="-122"/>
                        </a:rPr>
                        <a:t>）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华文中宋" pitchFamily="2" charset="-122"/>
                        <a:ea typeface="华文中宋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华文中宋" pitchFamily="2" charset="-122"/>
                        <a:ea typeface="华文中宋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032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中宋" pitchFamily="2" charset="-122"/>
                          <a:ea typeface="华文中宋" pitchFamily="2" charset="-122"/>
                        </a:rPr>
                        <a:t>（</a:t>
                      </a: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中宋" pitchFamily="2" charset="-122"/>
                          <a:ea typeface="华文中宋" pitchFamily="2" charset="-122"/>
                        </a:rPr>
                        <a:t>2</a:t>
                      </a:r>
                      <a:r>
                        <a:rPr kumimoji="0" lang="zh-CN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中宋" pitchFamily="2" charset="-122"/>
                          <a:ea typeface="华文中宋" pitchFamily="2" charset="-122"/>
                        </a:rPr>
                        <a:t>）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华文中宋" pitchFamily="2" charset="-122"/>
                        <a:ea typeface="华文中宋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华文中宋" pitchFamily="2" charset="-122"/>
                        <a:ea typeface="华文中宋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6181" name="Text Box 23"/>
          <p:cNvSpPr txBox="1">
            <a:spLocks noChangeArrowheads="1"/>
          </p:cNvSpPr>
          <p:nvPr/>
        </p:nvSpPr>
        <p:spPr bwMode="auto">
          <a:xfrm>
            <a:off x="1549400" y="4365625"/>
            <a:ext cx="3248025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zh-CN" altLang="en-US" sz="2400" b="1">
                <a:solidFill>
                  <a:schemeClr val="accent2"/>
                </a:solidFill>
              </a:rPr>
              <a:t>导管口有气泡冒出，</a:t>
            </a:r>
          </a:p>
          <a:p>
            <a:r>
              <a:rPr lang="zh-CN" altLang="en-US" sz="2400" b="1">
                <a:solidFill>
                  <a:schemeClr val="accent2"/>
                </a:solidFill>
              </a:rPr>
              <a:t>并较快收集到一瓶气体</a:t>
            </a:r>
            <a:endParaRPr lang="zh-CN" altLang="en-US" sz="2400">
              <a:solidFill>
                <a:schemeClr val="accent2"/>
              </a:solidFill>
            </a:endParaRPr>
          </a:p>
        </p:txBody>
      </p:sp>
      <p:sp>
        <p:nvSpPr>
          <p:cNvPr id="6182" name="Text Box 24"/>
          <p:cNvSpPr txBox="1">
            <a:spLocks noChangeArrowheads="1"/>
          </p:cNvSpPr>
          <p:nvPr/>
        </p:nvSpPr>
        <p:spPr bwMode="auto">
          <a:xfrm>
            <a:off x="5364163" y="4365625"/>
            <a:ext cx="3455987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20000"/>
              </a:spcBef>
            </a:pPr>
            <a:r>
              <a:rPr lang="zh-CN" altLang="en-US" sz="2400" b="1">
                <a:solidFill>
                  <a:srgbClr val="FF0000"/>
                </a:solidFill>
              </a:rPr>
              <a:t>高猛酸钾分解产生氧气；氧气不易溶于水</a:t>
            </a:r>
            <a:endParaRPr lang="zh-CN" altLang="en-US" sz="2400"/>
          </a:p>
        </p:txBody>
      </p:sp>
      <p:sp>
        <p:nvSpPr>
          <p:cNvPr id="6183" name="Text Box 25"/>
          <p:cNvSpPr txBox="1">
            <a:spLocks noChangeArrowheads="1"/>
          </p:cNvSpPr>
          <p:nvPr/>
        </p:nvSpPr>
        <p:spPr bwMode="auto">
          <a:xfrm>
            <a:off x="1763713" y="5445125"/>
            <a:ext cx="26209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20000"/>
              </a:spcBef>
            </a:pPr>
            <a:r>
              <a:rPr lang="zh-CN" altLang="en-US" sz="2400" b="1"/>
              <a:t>带火星的木条复燃</a:t>
            </a:r>
            <a:endParaRPr lang="zh-CN" altLang="en-US"/>
          </a:p>
        </p:txBody>
      </p:sp>
      <p:sp>
        <p:nvSpPr>
          <p:cNvPr id="6184" name="Text Box 26"/>
          <p:cNvSpPr txBox="1">
            <a:spLocks noChangeArrowheads="1"/>
          </p:cNvSpPr>
          <p:nvPr/>
        </p:nvSpPr>
        <p:spPr bwMode="auto">
          <a:xfrm>
            <a:off x="5873750" y="5373688"/>
            <a:ext cx="20113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20000"/>
              </a:spcBef>
            </a:pPr>
            <a:r>
              <a:rPr lang="zh-CN" altLang="en-US" sz="2400" b="1">
                <a:solidFill>
                  <a:schemeClr val="tx2"/>
                </a:solidFill>
              </a:rPr>
              <a:t>氧气支持燃烧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1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1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1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1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0" dur="2000"/>
                                        <p:tgtEl>
                                          <p:spTgt spid="6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6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000"/>
                                        <p:tgtEl>
                                          <p:spTgt spid="61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2000" fill="hold"/>
                                        <p:tgtEl>
                                          <p:spTgt spid="61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61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7" dur="500"/>
                                        <p:tgtEl>
                                          <p:spTgt spid="6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618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2000" fill="hold"/>
                                        <p:tgtEl>
                                          <p:spTgt spid="61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2000" fill="hold"/>
                                        <p:tgtEl>
                                          <p:spTgt spid="61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2000"/>
                                        <p:tgtEl>
                                          <p:spTgt spid="618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2000" fill="hold"/>
                                        <p:tgtEl>
                                          <p:spTgt spid="61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2000" fill="hold"/>
                                        <p:tgtEl>
                                          <p:spTgt spid="61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6" grpId="0" bldLvl="0" animBg="1" autoUpdateAnimBg="0"/>
      <p:bldP spid="6156" grpId="0" autoUpdateAnimBg="0"/>
      <p:bldP spid="6162" grpId="0" autoUpdateAnimBg="0"/>
      <p:bldP spid="6181" grpId="0" autoUpdateAnimBg="0"/>
      <p:bldP spid="6182" grpId="0" autoUpdateAnimBg="0"/>
      <p:bldP spid="6183" grpId="0" autoUpdateAnimBg="0"/>
      <p:bldP spid="6184" grpId="0" autoUpdateAnimBg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 descr="p2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1925" y="1268413"/>
            <a:ext cx="7434263" cy="3529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819" name="Text Box 3"/>
          <p:cNvSpPr txBox="1">
            <a:spLocks noChangeArrowheads="1"/>
          </p:cNvSpPr>
          <p:nvPr/>
        </p:nvSpPr>
        <p:spPr bwMode="auto">
          <a:xfrm>
            <a:off x="228600" y="228600"/>
            <a:ext cx="8915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endParaRPr lang="zh-CN" altLang="en-US" sz="2400"/>
          </a:p>
        </p:txBody>
      </p:sp>
      <p:sp>
        <p:nvSpPr>
          <p:cNvPr id="34820" name="Text Box 4"/>
          <p:cNvSpPr txBox="1">
            <a:spLocks noChangeArrowheads="1"/>
          </p:cNvSpPr>
          <p:nvPr/>
        </p:nvSpPr>
        <p:spPr bwMode="auto">
          <a:xfrm>
            <a:off x="0" y="188913"/>
            <a:ext cx="9144000" cy="1076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 b="1">
                <a:solidFill>
                  <a:srgbClr val="0000FF"/>
                </a:solidFill>
              </a:rPr>
              <a:t>9</a:t>
            </a:r>
            <a:r>
              <a:rPr lang="zh-CN" altLang="en-US" b="1">
                <a:solidFill>
                  <a:srgbClr val="0000FF"/>
                </a:solidFill>
              </a:rPr>
              <a:t>、下图是实验室用高锰酸钾制取和收集氧气的装置图，指出其中的五处错误</a:t>
            </a:r>
          </a:p>
        </p:txBody>
      </p:sp>
      <p:sp>
        <p:nvSpPr>
          <p:cNvPr id="34821" name="Text Box 5"/>
          <p:cNvSpPr txBox="1">
            <a:spLocks noChangeArrowheads="1"/>
          </p:cNvSpPr>
          <p:nvPr/>
        </p:nvSpPr>
        <p:spPr bwMode="auto">
          <a:xfrm>
            <a:off x="5795963" y="333375"/>
            <a:ext cx="26638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endParaRPr lang="zh-CN" altLang="en-US" sz="1800">
              <a:latin typeface="Arial" pitchFamily="34" charset="0"/>
            </a:endParaRPr>
          </a:p>
        </p:txBody>
      </p:sp>
      <p:sp>
        <p:nvSpPr>
          <p:cNvPr id="34822" name="AutoShape 6"/>
          <p:cNvSpPr>
            <a:spLocks/>
          </p:cNvSpPr>
          <p:nvPr/>
        </p:nvSpPr>
        <p:spPr bwMode="auto">
          <a:xfrm>
            <a:off x="2703513" y="4035425"/>
            <a:ext cx="914400" cy="833438"/>
          </a:xfrm>
          <a:prstGeom prst="borderCallout1">
            <a:avLst>
              <a:gd name="adj1" fmla="val 13713"/>
              <a:gd name="adj2" fmla="val -8333"/>
              <a:gd name="adj3" fmla="val -124569"/>
              <a:gd name="adj4" fmla="val -23958"/>
            </a:avLst>
          </a:prstGeom>
          <a:solidFill>
            <a:schemeClr val="accent1"/>
          </a:solidFill>
          <a:ln w="9525" cmpd="sng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0"/>
              </a:spcBef>
            </a:pPr>
            <a:r>
              <a:rPr lang="en-US" sz="4400" b="1">
                <a:solidFill>
                  <a:srgbClr val="FF0000"/>
                </a:solidFill>
                <a:latin typeface="Arial" pitchFamily="34" charset="0"/>
              </a:rPr>
              <a:t>②</a:t>
            </a:r>
          </a:p>
        </p:txBody>
      </p:sp>
      <p:sp>
        <p:nvSpPr>
          <p:cNvPr id="34823" name="AutoShape 7"/>
          <p:cNvSpPr>
            <a:spLocks/>
          </p:cNvSpPr>
          <p:nvPr/>
        </p:nvSpPr>
        <p:spPr bwMode="auto">
          <a:xfrm>
            <a:off x="1636713" y="1443038"/>
            <a:ext cx="914400" cy="762000"/>
          </a:xfrm>
          <a:prstGeom prst="borderCallout1">
            <a:avLst>
              <a:gd name="adj1" fmla="val 15000"/>
              <a:gd name="adj2" fmla="val 108333"/>
              <a:gd name="adj3" fmla="val 137708"/>
              <a:gd name="adj4" fmla="val 147745"/>
            </a:avLst>
          </a:prstGeom>
          <a:solidFill>
            <a:schemeClr val="accent1"/>
          </a:solidFill>
          <a:ln w="9525" cmpd="sng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0"/>
              </a:spcBef>
            </a:pPr>
            <a:r>
              <a:rPr lang="en-US" sz="4400" b="1">
                <a:solidFill>
                  <a:srgbClr val="FF0000"/>
                </a:solidFill>
                <a:latin typeface="Arial" pitchFamily="34" charset="0"/>
              </a:rPr>
              <a:t>③</a:t>
            </a:r>
          </a:p>
        </p:txBody>
      </p:sp>
      <p:sp>
        <p:nvSpPr>
          <p:cNvPr id="34824" name="AutoShape 8"/>
          <p:cNvSpPr>
            <a:spLocks/>
          </p:cNvSpPr>
          <p:nvPr/>
        </p:nvSpPr>
        <p:spPr bwMode="auto">
          <a:xfrm>
            <a:off x="4432300" y="1443038"/>
            <a:ext cx="914400" cy="762000"/>
          </a:xfrm>
          <a:prstGeom prst="borderCallout1">
            <a:avLst>
              <a:gd name="adj1" fmla="val 15000"/>
              <a:gd name="adj2" fmla="val -8333"/>
              <a:gd name="adj3" fmla="val 160208"/>
              <a:gd name="adj4" fmla="val -96181"/>
            </a:avLst>
          </a:prstGeom>
          <a:solidFill>
            <a:schemeClr val="accent1"/>
          </a:solidFill>
          <a:ln w="9525" cmpd="sng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0"/>
              </a:spcBef>
            </a:pPr>
            <a:r>
              <a:rPr lang="en-US" sz="4400" b="1">
                <a:solidFill>
                  <a:srgbClr val="FF0000"/>
                </a:solidFill>
                <a:latin typeface="Arial" pitchFamily="34" charset="0"/>
              </a:rPr>
              <a:t>④</a:t>
            </a:r>
          </a:p>
        </p:txBody>
      </p:sp>
      <p:sp>
        <p:nvSpPr>
          <p:cNvPr id="34825" name="AutoShape 9"/>
          <p:cNvSpPr>
            <a:spLocks/>
          </p:cNvSpPr>
          <p:nvPr/>
        </p:nvSpPr>
        <p:spPr bwMode="auto">
          <a:xfrm>
            <a:off x="395288" y="1700213"/>
            <a:ext cx="914400" cy="792162"/>
          </a:xfrm>
          <a:prstGeom prst="accentBorderCallout1">
            <a:avLst>
              <a:gd name="adj1" fmla="val 14431"/>
              <a:gd name="adj2" fmla="val 108333"/>
              <a:gd name="adj3" fmla="val 293389"/>
              <a:gd name="adj4" fmla="val 132639"/>
            </a:avLst>
          </a:prstGeom>
          <a:solidFill>
            <a:schemeClr val="accent1"/>
          </a:solidFill>
          <a:ln w="9525" cmpd="sng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0"/>
              </a:spcBef>
            </a:pPr>
            <a:r>
              <a:rPr lang="en-US" sz="4400" b="1">
                <a:solidFill>
                  <a:srgbClr val="FF0000"/>
                </a:solidFill>
                <a:latin typeface="Arial" pitchFamily="34" charset="0"/>
              </a:rPr>
              <a:t>①</a:t>
            </a:r>
          </a:p>
        </p:txBody>
      </p:sp>
      <p:sp>
        <p:nvSpPr>
          <p:cNvPr id="34826" name="AutoShape 10"/>
          <p:cNvSpPr>
            <a:spLocks/>
          </p:cNvSpPr>
          <p:nvPr/>
        </p:nvSpPr>
        <p:spPr bwMode="auto">
          <a:xfrm>
            <a:off x="4287838" y="3386138"/>
            <a:ext cx="914400" cy="835025"/>
          </a:xfrm>
          <a:prstGeom prst="borderCallout1">
            <a:avLst>
              <a:gd name="adj1" fmla="val 13690"/>
              <a:gd name="adj2" fmla="val -8333"/>
              <a:gd name="adj3" fmla="val -46579"/>
              <a:gd name="adj4" fmla="val -157986"/>
            </a:avLst>
          </a:prstGeom>
          <a:solidFill>
            <a:schemeClr val="accent1"/>
          </a:solidFill>
          <a:ln w="9525" cmpd="sng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0"/>
              </a:spcBef>
            </a:pPr>
            <a:r>
              <a:rPr lang="en-US" sz="4800" b="1">
                <a:solidFill>
                  <a:srgbClr val="FF0000"/>
                </a:solidFill>
                <a:latin typeface="Arial" pitchFamily="34" charset="0"/>
              </a:rPr>
              <a:t>⑤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48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48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48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48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48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48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48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22" grpId="0" animBg="1" autoUpdateAnimBg="0"/>
      <p:bldP spid="34823" grpId="0" animBg="1" autoUpdateAnimBg="0"/>
      <p:bldP spid="34824" grpId="0" animBg="1" autoUpdateAnimBg="0"/>
      <p:bldP spid="34825" grpId="0" animBg="1" autoUpdateAnimBg="0"/>
      <p:bldP spid="34826" grpId="0" animBg="1" autoUpdateAnimBg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ChangeArrowheads="1"/>
          </p:cNvSpPr>
          <p:nvPr/>
        </p:nvSpPr>
        <p:spPr bwMode="auto">
          <a:xfrm>
            <a:off x="611188" y="476250"/>
            <a:ext cx="7777162" cy="265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indent="276225" algn="l">
              <a:spcBef>
                <a:spcPct val="0"/>
              </a:spcBef>
            </a:pPr>
            <a:r>
              <a:rPr lang="en-US" sz="2800" b="1">
                <a:latin typeface="Arial" pitchFamily="34" charset="0"/>
              </a:rPr>
              <a:t>10.</a:t>
            </a:r>
            <a:r>
              <a:rPr lang="zh-CN" altLang="en-US" sz="2800" b="1">
                <a:latin typeface="Arial" pitchFamily="34" charset="0"/>
              </a:rPr>
              <a:t>医院给病人输氧时用到类似下图所示的装置。 关于该装置，下列说法不正确的是 </a:t>
            </a:r>
          </a:p>
          <a:p>
            <a:pPr indent="276225" algn="l">
              <a:spcBef>
                <a:spcPct val="0"/>
              </a:spcBef>
            </a:pPr>
            <a:r>
              <a:rPr lang="en-US" sz="2800" b="1">
                <a:latin typeface="Arial" pitchFamily="34" charset="0"/>
              </a:rPr>
              <a:t>A</a:t>
            </a:r>
            <a:r>
              <a:rPr lang="zh-CN" altLang="en-US" sz="2800" b="1">
                <a:latin typeface="Arial" pitchFamily="34" charset="0"/>
              </a:rPr>
              <a:t>．</a:t>
            </a:r>
            <a:r>
              <a:rPr lang="en-US" sz="2800" b="1">
                <a:latin typeface="Arial" pitchFamily="34" charset="0"/>
              </a:rPr>
              <a:t>b</a:t>
            </a:r>
            <a:r>
              <a:rPr lang="zh-CN" altLang="en-US" sz="2800" b="1">
                <a:latin typeface="Arial" pitchFamily="34" charset="0"/>
              </a:rPr>
              <a:t>导管连接供给氧气的钢瓶  </a:t>
            </a:r>
          </a:p>
          <a:p>
            <a:pPr indent="276225" algn="l">
              <a:spcBef>
                <a:spcPct val="0"/>
              </a:spcBef>
            </a:pPr>
            <a:r>
              <a:rPr lang="en-US" sz="2800" b="1">
                <a:latin typeface="Arial" pitchFamily="34" charset="0"/>
              </a:rPr>
              <a:t>B</a:t>
            </a:r>
            <a:r>
              <a:rPr lang="zh-CN" altLang="en-US" sz="2800" b="1">
                <a:latin typeface="Arial" pitchFamily="34" charset="0"/>
              </a:rPr>
              <a:t>．</a:t>
            </a:r>
            <a:r>
              <a:rPr lang="en-US" sz="2800" b="1">
                <a:latin typeface="Arial" pitchFamily="34" charset="0"/>
              </a:rPr>
              <a:t>b</a:t>
            </a:r>
            <a:r>
              <a:rPr lang="zh-CN" altLang="en-US" sz="2800" b="1">
                <a:latin typeface="Arial" pitchFamily="34" charset="0"/>
              </a:rPr>
              <a:t>导管连接病人吸氧气的塑料管 </a:t>
            </a:r>
          </a:p>
          <a:p>
            <a:pPr indent="276225" algn="l">
              <a:spcBef>
                <a:spcPct val="0"/>
              </a:spcBef>
            </a:pPr>
            <a:r>
              <a:rPr lang="en-US" sz="2800" b="1">
                <a:latin typeface="Arial" pitchFamily="34" charset="0"/>
              </a:rPr>
              <a:t>C</a:t>
            </a:r>
            <a:r>
              <a:rPr lang="zh-CN" altLang="en-US" sz="2800" b="1">
                <a:latin typeface="Arial" pitchFamily="34" charset="0"/>
              </a:rPr>
              <a:t>．使用该装置来观测是否有氧气输出</a:t>
            </a:r>
            <a:endParaRPr lang="zh-CN" altLang="en-US" sz="2800">
              <a:latin typeface="Arial" pitchFamily="34" charset="0"/>
            </a:endParaRPr>
          </a:p>
          <a:p>
            <a:pPr indent="276225" algn="l">
              <a:spcBef>
                <a:spcPct val="0"/>
              </a:spcBef>
            </a:pPr>
            <a:r>
              <a:rPr lang="en-US" sz="2800" b="1">
                <a:latin typeface="Arial" pitchFamily="34" charset="0"/>
              </a:rPr>
              <a:t>D</a:t>
            </a:r>
            <a:r>
              <a:rPr lang="zh-CN" altLang="en-US" sz="2800" b="1">
                <a:latin typeface="Arial" pitchFamily="34" charset="0"/>
              </a:rPr>
              <a:t>．使用该装置用来观测氧气输出的速率</a:t>
            </a:r>
          </a:p>
        </p:txBody>
      </p:sp>
      <p:sp>
        <p:nvSpPr>
          <p:cNvPr id="35843" name="Text Box 3"/>
          <p:cNvSpPr txBox="1">
            <a:spLocks noChangeArrowheads="1"/>
          </p:cNvSpPr>
          <p:nvPr/>
        </p:nvSpPr>
        <p:spPr bwMode="auto">
          <a:xfrm>
            <a:off x="1403350" y="4724400"/>
            <a:ext cx="31686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endParaRPr lang="zh-CN" altLang="en-US" sz="1800">
              <a:latin typeface="Arial" pitchFamily="34" charset="0"/>
            </a:endParaRPr>
          </a:p>
        </p:txBody>
      </p:sp>
      <p:sp>
        <p:nvSpPr>
          <p:cNvPr id="35844" name="Text Box 4"/>
          <p:cNvSpPr txBox="1">
            <a:spLocks noChangeArrowheads="1"/>
          </p:cNvSpPr>
          <p:nvPr/>
        </p:nvSpPr>
        <p:spPr bwMode="auto">
          <a:xfrm>
            <a:off x="3132138" y="6213475"/>
            <a:ext cx="3657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endParaRPr lang="zh-CN" altLang="en-US" sz="2400">
              <a:solidFill>
                <a:srgbClr val="CC9900"/>
              </a:solidFill>
              <a:ea typeface="华文新魏" pitchFamily="2" charset="-122"/>
            </a:endParaRPr>
          </a:p>
        </p:txBody>
      </p:sp>
      <p:grpSp>
        <p:nvGrpSpPr>
          <p:cNvPr id="35845" name="Group 5"/>
          <p:cNvGrpSpPr>
            <a:grpSpLocks/>
          </p:cNvGrpSpPr>
          <p:nvPr/>
        </p:nvGrpSpPr>
        <p:grpSpPr bwMode="auto">
          <a:xfrm>
            <a:off x="2339975" y="3141663"/>
            <a:ext cx="3384550" cy="3168650"/>
            <a:chOff x="0" y="0"/>
            <a:chExt cx="1270" cy="1496"/>
          </a:xfrm>
        </p:grpSpPr>
        <p:pic>
          <p:nvPicPr>
            <p:cNvPr id="35846" name="Picture 6" descr="洗气瓶(液)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181" y="0"/>
              <a:ext cx="907" cy="14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5847" name="Text Box 7"/>
            <p:cNvSpPr txBox="1">
              <a:spLocks noChangeArrowheads="1"/>
            </p:cNvSpPr>
            <p:nvPr/>
          </p:nvSpPr>
          <p:spPr bwMode="auto">
            <a:xfrm>
              <a:off x="907" y="90"/>
              <a:ext cx="363" cy="3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l"/>
              <a:r>
                <a:rPr lang="en-US" sz="3600">
                  <a:latin typeface="Arial" pitchFamily="34" charset="0"/>
                </a:rPr>
                <a:t>a</a:t>
              </a:r>
            </a:p>
          </p:txBody>
        </p:sp>
        <p:sp>
          <p:nvSpPr>
            <p:cNvPr id="35848" name="Text Box 8"/>
            <p:cNvSpPr txBox="1">
              <a:spLocks noChangeArrowheads="1"/>
            </p:cNvSpPr>
            <p:nvPr/>
          </p:nvSpPr>
          <p:spPr bwMode="auto">
            <a:xfrm>
              <a:off x="0" y="134"/>
              <a:ext cx="249" cy="2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l"/>
              <a:r>
                <a:rPr lang="en-US" b="1">
                  <a:latin typeface="Arial" pitchFamily="34" charset="0"/>
                </a:rPr>
                <a:t>b</a:t>
              </a:r>
            </a:p>
          </p:txBody>
        </p:sp>
      </p:grpSp>
      <p:sp>
        <p:nvSpPr>
          <p:cNvPr id="35849" name="Text Box 9"/>
          <p:cNvSpPr txBox="1">
            <a:spLocks noChangeArrowheads="1"/>
          </p:cNvSpPr>
          <p:nvPr/>
        </p:nvSpPr>
        <p:spPr bwMode="auto">
          <a:xfrm>
            <a:off x="7235825" y="765175"/>
            <a:ext cx="1223963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 sz="4800" b="1">
                <a:solidFill>
                  <a:srgbClr val="FF0000"/>
                </a:solidFill>
                <a:latin typeface="Arial" pitchFamily="34" charset="0"/>
              </a:rPr>
              <a:t>B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58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58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58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9" grpId="0" autoUpdateAnimBg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ChangeArrowheads="1"/>
          </p:cNvSpPr>
          <p:nvPr/>
        </p:nvSpPr>
        <p:spPr bwMode="auto">
          <a:xfrm>
            <a:off x="900113" y="692150"/>
            <a:ext cx="7343775" cy="5035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l">
              <a:spcBef>
                <a:spcPct val="0"/>
              </a:spcBef>
            </a:pPr>
            <a:r>
              <a:rPr lang="en-US" sz="3600" b="1">
                <a:latin typeface="Arial" pitchFamily="34" charset="0"/>
              </a:rPr>
              <a:t>11.</a:t>
            </a:r>
            <a:r>
              <a:rPr lang="zh-CN" altLang="en-US" sz="3600" b="1">
                <a:latin typeface="Arial" pitchFamily="34" charset="0"/>
              </a:rPr>
              <a:t>实验室制取氧气大致可分为下列步骤：①点燃酒精灯，加热试管</a:t>
            </a:r>
            <a:r>
              <a:rPr lang="en-US" sz="3600" b="1">
                <a:latin typeface="Arial" pitchFamily="34" charset="0"/>
              </a:rPr>
              <a:t>.②</a:t>
            </a:r>
            <a:r>
              <a:rPr lang="zh-CN" altLang="en-US" sz="3600" b="1">
                <a:latin typeface="Arial" pitchFamily="34" charset="0"/>
              </a:rPr>
              <a:t>检查装置的气密性</a:t>
            </a:r>
            <a:r>
              <a:rPr lang="en-US" sz="3600" b="1">
                <a:latin typeface="Arial" pitchFamily="34" charset="0"/>
              </a:rPr>
              <a:t>.③</a:t>
            </a:r>
            <a:r>
              <a:rPr lang="zh-CN" altLang="en-US" sz="3600" b="1">
                <a:latin typeface="Arial" pitchFamily="34" charset="0"/>
              </a:rPr>
              <a:t>将高锰酸钾装入试管，塞入一小团棉花，用带导管的橡皮塞塞紧试管，并把试管固定在铁架台上</a:t>
            </a:r>
            <a:r>
              <a:rPr lang="en-US" sz="3600" b="1">
                <a:latin typeface="Arial" pitchFamily="34" charset="0"/>
              </a:rPr>
              <a:t>.④</a:t>
            </a:r>
            <a:r>
              <a:rPr lang="zh-CN" altLang="en-US" sz="3600" b="1">
                <a:latin typeface="Arial" pitchFamily="34" charset="0"/>
              </a:rPr>
              <a:t>用排水法收集氧气</a:t>
            </a:r>
            <a:r>
              <a:rPr lang="en-US" sz="3600" b="1">
                <a:latin typeface="Arial" pitchFamily="34" charset="0"/>
              </a:rPr>
              <a:t>.⑤</a:t>
            </a:r>
            <a:r>
              <a:rPr lang="zh-CN" altLang="en-US" sz="3600" b="1">
                <a:latin typeface="Arial" pitchFamily="34" charset="0"/>
              </a:rPr>
              <a:t>熄灭酒精灯</a:t>
            </a:r>
            <a:r>
              <a:rPr lang="en-US" sz="3600" b="1">
                <a:latin typeface="Arial" pitchFamily="34" charset="0"/>
              </a:rPr>
              <a:t>.⑥</a:t>
            </a:r>
            <a:r>
              <a:rPr lang="zh-CN" altLang="en-US" sz="3600" b="1">
                <a:latin typeface="Arial" pitchFamily="34" charset="0"/>
              </a:rPr>
              <a:t>将导管从水槽中取出</a:t>
            </a:r>
            <a:r>
              <a:rPr lang="en-US" sz="3600" b="1">
                <a:latin typeface="Arial" pitchFamily="34" charset="0"/>
              </a:rPr>
              <a:t>.</a:t>
            </a:r>
            <a:r>
              <a:rPr lang="zh-CN" altLang="en-US" sz="3600" b="1">
                <a:latin typeface="Arial" pitchFamily="34" charset="0"/>
              </a:rPr>
              <a:t>正确的操作顺序为</a:t>
            </a:r>
            <a:r>
              <a:rPr lang="en-US" sz="3600" b="1">
                <a:latin typeface="Arial" pitchFamily="34" charset="0"/>
              </a:rPr>
              <a:t>___________________.</a:t>
            </a:r>
          </a:p>
        </p:txBody>
      </p:sp>
      <p:sp>
        <p:nvSpPr>
          <p:cNvPr id="36867" name="AutoShape 3"/>
          <p:cNvSpPr>
            <a:spLocks noChangeAspect="1" noChangeArrowheads="1"/>
          </p:cNvSpPr>
          <p:nvPr/>
        </p:nvSpPr>
        <p:spPr bwMode="auto">
          <a:xfrm>
            <a:off x="-4325938" y="2478088"/>
            <a:ext cx="390525" cy="36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6868" name="AutoShape 4"/>
          <p:cNvSpPr>
            <a:spLocks noChangeAspect="1" noChangeArrowheads="1"/>
          </p:cNvSpPr>
          <p:nvPr/>
        </p:nvSpPr>
        <p:spPr bwMode="auto">
          <a:xfrm>
            <a:off x="-4325938" y="3206750"/>
            <a:ext cx="600075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6869" name="AutoShape 5"/>
          <p:cNvSpPr>
            <a:spLocks noChangeAspect="1" noChangeArrowheads="1"/>
          </p:cNvSpPr>
          <p:nvPr/>
        </p:nvSpPr>
        <p:spPr bwMode="auto">
          <a:xfrm>
            <a:off x="-4325938" y="3897313"/>
            <a:ext cx="400050" cy="209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6870" name="Text Box 6"/>
          <p:cNvSpPr txBox="1">
            <a:spLocks noChangeArrowheads="1"/>
          </p:cNvSpPr>
          <p:nvPr/>
        </p:nvSpPr>
        <p:spPr bwMode="auto">
          <a:xfrm>
            <a:off x="1042988" y="4910138"/>
            <a:ext cx="5040312" cy="823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 sz="4800" b="1">
                <a:solidFill>
                  <a:srgbClr val="FF0000"/>
                </a:solidFill>
                <a:latin typeface="Arial" pitchFamily="34" charset="0"/>
                <a:ea typeface="黑体" pitchFamily="49" charset="-122"/>
              </a:rPr>
              <a:t>②③①④⑥⑤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68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68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68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70" grpId="0" autoUpdateAnimBg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890" name="Group 2"/>
          <p:cNvGrpSpPr>
            <a:grpSpLocks/>
          </p:cNvGrpSpPr>
          <p:nvPr/>
        </p:nvGrpSpPr>
        <p:grpSpPr bwMode="auto">
          <a:xfrm>
            <a:off x="539750" y="2133600"/>
            <a:ext cx="8642350" cy="2649538"/>
            <a:chOff x="0" y="0"/>
            <a:chExt cx="13610" cy="4174"/>
          </a:xfrm>
        </p:grpSpPr>
        <p:sp>
          <p:nvSpPr>
            <p:cNvPr id="37891" name="Rectangle 2"/>
            <p:cNvSpPr>
              <a:spLocks noChangeArrowheads="1"/>
            </p:cNvSpPr>
            <p:nvPr/>
          </p:nvSpPr>
          <p:spPr bwMode="auto">
            <a:xfrm>
              <a:off x="0" y="0"/>
              <a:ext cx="13610" cy="41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 algn="l">
                <a:lnSpc>
                  <a:spcPct val="150000"/>
                </a:lnSpc>
                <a:spcBef>
                  <a:spcPct val="0"/>
                </a:spcBef>
              </a:pPr>
              <a:r>
                <a:rPr lang="en-US" sz="2800" b="1">
                  <a:latin typeface="Arial" pitchFamily="34" charset="0"/>
                </a:rPr>
                <a:t>④  </a:t>
              </a:r>
              <a:r>
                <a:rPr lang="zh-CN" altLang="en-US" sz="2800" b="1"/>
                <a:t>过氧化钠</a:t>
              </a:r>
              <a:r>
                <a:rPr lang="en-US" sz="2800" b="1"/>
                <a:t>+</a:t>
              </a:r>
              <a:r>
                <a:rPr lang="zh-CN" altLang="en-US" sz="2800" b="1"/>
                <a:t>二氧化碳</a:t>
              </a:r>
              <a:r>
                <a:rPr lang="zh-CN" altLang="en-US" sz="2800" b="1">
                  <a:latin typeface="Arial" pitchFamily="34" charset="0"/>
                </a:rPr>
                <a:t>    </a:t>
              </a:r>
              <a:r>
                <a:rPr lang="zh-CN" altLang="en-US" sz="2800" b="1"/>
                <a:t>     </a:t>
              </a:r>
              <a:r>
                <a:rPr lang="zh-CN" altLang="en-US" sz="2800" b="1">
                  <a:latin typeface="Arial" pitchFamily="34" charset="0"/>
                </a:rPr>
                <a:t> </a:t>
              </a:r>
              <a:r>
                <a:rPr lang="zh-CN" altLang="en-US" sz="2800" b="1"/>
                <a:t> 碳酸钠</a:t>
              </a:r>
              <a:r>
                <a:rPr lang="en-US" sz="2800" b="1"/>
                <a:t>+</a:t>
              </a:r>
              <a:r>
                <a:rPr lang="zh-CN" altLang="en-US" sz="2800" b="1"/>
                <a:t>氧气等等</a:t>
              </a:r>
              <a:r>
                <a:rPr lang="en-US" sz="2800" b="1"/>
                <a:t>.</a:t>
              </a:r>
              <a:r>
                <a:rPr lang="zh-CN" altLang="en-US" sz="2800" b="1"/>
                <a:t>现在潜水员想选择其中的一种作为潜水艇中氧气中的来源，你认为应该选择哪一个？为什么？（至少要阐明三条不同的理由）</a:t>
              </a:r>
            </a:p>
          </p:txBody>
        </p:sp>
        <p:sp>
          <p:nvSpPr>
            <p:cNvPr id="37892" name="Line 3"/>
            <p:cNvSpPr>
              <a:spLocks noChangeShapeType="1"/>
            </p:cNvSpPr>
            <p:nvPr/>
          </p:nvSpPr>
          <p:spPr bwMode="auto">
            <a:xfrm>
              <a:off x="6010" y="680"/>
              <a:ext cx="1360" cy="0"/>
            </a:xfrm>
            <a:prstGeom prst="line">
              <a:avLst/>
            </a:prstGeom>
            <a:noFill/>
            <a:ln w="9525" cmpd="sng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37893" name="Group 5"/>
          <p:cNvGrpSpPr>
            <a:grpSpLocks/>
          </p:cNvGrpSpPr>
          <p:nvPr/>
        </p:nvGrpSpPr>
        <p:grpSpPr bwMode="auto">
          <a:xfrm>
            <a:off x="684213" y="620713"/>
            <a:ext cx="7532687" cy="576262"/>
            <a:chOff x="0" y="0"/>
            <a:chExt cx="4745" cy="363"/>
          </a:xfrm>
        </p:grpSpPr>
        <p:grpSp>
          <p:nvGrpSpPr>
            <p:cNvPr id="37894" name="Group 6"/>
            <p:cNvGrpSpPr>
              <a:grpSpLocks/>
            </p:cNvGrpSpPr>
            <p:nvPr/>
          </p:nvGrpSpPr>
          <p:grpSpPr bwMode="auto">
            <a:xfrm>
              <a:off x="0" y="36"/>
              <a:ext cx="4745" cy="327"/>
              <a:chOff x="0" y="0"/>
              <a:chExt cx="4745" cy="327"/>
            </a:xfrm>
          </p:grpSpPr>
          <p:sp>
            <p:nvSpPr>
              <p:cNvPr id="37895" name="Rectangle 6"/>
              <p:cNvSpPr>
                <a:spLocks noChangeArrowheads="1"/>
              </p:cNvSpPr>
              <p:nvPr/>
            </p:nvSpPr>
            <p:spPr bwMode="auto">
              <a:xfrm>
                <a:off x="0" y="0"/>
                <a:ext cx="4745" cy="3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pPr algn="l">
                  <a:spcBef>
                    <a:spcPct val="0"/>
                  </a:spcBef>
                </a:pPr>
                <a:r>
                  <a:rPr lang="zh-CN" altLang="en-US" sz="2800" b="1"/>
                  <a:t>制取氧气的途径有多种，如 </a:t>
                </a:r>
                <a:r>
                  <a:rPr lang="zh-CN" altLang="en-US" sz="2800" b="1">
                    <a:latin typeface="Arial" pitchFamily="34" charset="0"/>
                  </a:rPr>
                  <a:t>①</a:t>
                </a:r>
                <a:r>
                  <a:rPr lang="zh-CN" altLang="en-US" sz="2800" b="1"/>
                  <a:t>水       </a:t>
                </a:r>
                <a:r>
                  <a:rPr lang="zh-CN" altLang="en-US" sz="2800" b="1">
                    <a:latin typeface="Arial" pitchFamily="34" charset="0"/>
                  </a:rPr>
                  <a:t>氢气</a:t>
                </a:r>
                <a:r>
                  <a:rPr lang="en-US" sz="2800" b="1">
                    <a:latin typeface="Arial" pitchFamily="34" charset="0"/>
                  </a:rPr>
                  <a:t>+</a:t>
                </a:r>
                <a:r>
                  <a:rPr lang="zh-CN" altLang="en-US" sz="2800" b="1">
                    <a:latin typeface="Arial" pitchFamily="34" charset="0"/>
                  </a:rPr>
                  <a:t>氧气</a:t>
                </a:r>
              </a:p>
            </p:txBody>
          </p:sp>
          <p:sp>
            <p:nvSpPr>
              <p:cNvPr id="37896" name="Line 7"/>
              <p:cNvSpPr>
                <a:spLocks noChangeShapeType="1"/>
              </p:cNvSpPr>
              <p:nvPr/>
            </p:nvSpPr>
            <p:spPr bwMode="auto">
              <a:xfrm>
                <a:off x="3284" y="191"/>
                <a:ext cx="363" cy="0"/>
              </a:xfrm>
              <a:prstGeom prst="line">
                <a:avLst/>
              </a:prstGeom>
              <a:noFill/>
              <a:ln w="9525" cmpd="sng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zh-CN" altLang="en-US"/>
              </a:p>
            </p:txBody>
          </p:sp>
        </p:grpSp>
        <p:sp>
          <p:nvSpPr>
            <p:cNvPr id="37897" name="Text Box 8"/>
            <p:cNvSpPr txBox="1">
              <a:spLocks noChangeArrowheads="1"/>
            </p:cNvSpPr>
            <p:nvPr/>
          </p:nvSpPr>
          <p:spPr bwMode="auto">
            <a:xfrm>
              <a:off x="3220" y="0"/>
              <a:ext cx="544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l"/>
              <a:r>
                <a:rPr lang="zh-CN" altLang="en-US" sz="2000" b="1">
                  <a:solidFill>
                    <a:srgbClr val="FF0000"/>
                  </a:solidFill>
                  <a:latin typeface="Arial" pitchFamily="34" charset="0"/>
                </a:rPr>
                <a:t>通电</a:t>
              </a:r>
            </a:p>
          </p:txBody>
        </p:sp>
      </p:grpSp>
      <p:grpSp>
        <p:nvGrpSpPr>
          <p:cNvPr id="37898" name="Group 10"/>
          <p:cNvGrpSpPr>
            <a:grpSpLocks/>
          </p:cNvGrpSpPr>
          <p:nvPr/>
        </p:nvGrpSpPr>
        <p:grpSpPr bwMode="auto">
          <a:xfrm>
            <a:off x="468313" y="1412875"/>
            <a:ext cx="4897437" cy="615950"/>
            <a:chOff x="0" y="0"/>
            <a:chExt cx="3085" cy="388"/>
          </a:xfrm>
        </p:grpSpPr>
        <p:sp>
          <p:nvSpPr>
            <p:cNvPr id="37899" name="Rectangle 10"/>
            <p:cNvSpPr>
              <a:spLocks noChangeArrowheads="1"/>
            </p:cNvSpPr>
            <p:nvPr/>
          </p:nvSpPr>
          <p:spPr bwMode="auto">
            <a:xfrm>
              <a:off x="0" y="61"/>
              <a:ext cx="3085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 algn="l">
                <a:spcBef>
                  <a:spcPct val="0"/>
                </a:spcBef>
              </a:pPr>
              <a:r>
                <a:rPr lang="en-US" sz="2800" b="1">
                  <a:latin typeface="Arial" pitchFamily="34" charset="0"/>
                </a:rPr>
                <a:t>② </a:t>
              </a:r>
              <a:r>
                <a:rPr lang="zh-CN" altLang="en-US" sz="2800" b="1"/>
                <a:t>氯酸钾         </a:t>
              </a:r>
              <a:r>
                <a:rPr lang="zh-CN" altLang="en-US" sz="2800" b="1">
                  <a:latin typeface="Arial" pitchFamily="34" charset="0"/>
                </a:rPr>
                <a:t>氯化钾</a:t>
              </a:r>
              <a:r>
                <a:rPr lang="en-US" sz="2800" b="1">
                  <a:latin typeface="Arial" pitchFamily="34" charset="0"/>
                </a:rPr>
                <a:t>+</a:t>
              </a:r>
              <a:r>
                <a:rPr lang="zh-CN" altLang="en-US" sz="2800" b="1">
                  <a:latin typeface="Arial" pitchFamily="34" charset="0"/>
                </a:rPr>
                <a:t>氧气</a:t>
              </a:r>
            </a:p>
          </p:txBody>
        </p:sp>
        <p:sp>
          <p:nvSpPr>
            <p:cNvPr id="37900" name="Line 11"/>
            <p:cNvSpPr>
              <a:spLocks noChangeShapeType="1"/>
            </p:cNvSpPr>
            <p:nvPr/>
          </p:nvSpPr>
          <p:spPr bwMode="auto">
            <a:xfrm>
              <a:off x="1043" y="242"/>
              <a:ext cx="454" cy="0"/>
            </a:xfrm>
            <a:prstGeom prst="line">
              <a:avLst/>
            </a:prstGeom>
            <a:noFill/>
            <a:ln w="9525" cmpd="sng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7901" name="Text Box 12"/>
            <p:cNvSpPr txBox="1">
              <a:spLocks noChangeArrowheads="1"/>
            </p:cNvSpPr>
            <p:nvPr/>
          </p:nvSpPr>
          <p:spPr bwMode="auto">
            <a:xfrm>
              <a:off x="1134" y="0"/>
              <a:ext cx="181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l"/>
              <a:r>
                <a:rPr lang="en-US" sz="2400" b="1">
                  <a:latin typeface="Arial" pitchFamily="34" charset="0"/>
                </a:rPr>
                <a:t>△</a:t>
              </a:r>
            </a:p>
          </p:txBody>
        </p:sp>
      </p:grpSp>
      <p:grpSp>
        <p:nvGrpSpPr>
          <p:cNvPr id="37902" name="Group 14"/>
          <p:cNvGrpSpPr>
            <a:grpSpLocks/>
          </p:cNvGrpSpPr>
          <p:nvPr/>
        </p:nvGrpSpPr>
        <p:grpSpPr bwMode="auto">
          <a:xfrm>
            <a:off x="5148263" y="1412875"/>
            <a:ext cx="3816350" cy="615950"/>
            <a:chOff x="0" y="0"/>
            <a:chExt cx="2404" cy="388"/>
          </a:xfrm>
        </p:grpSpPr>
        <p:sp>
          <p:nvSpPr>
            <p:cNvPr id="37903" name="Rectangle 14"/>
            <p:cNvSpPr>
              <a:spLocks noChangeArrowheads="1"/>
            </p:cNvSpPr>
            <p:nvPr/>
          </p:nvSpPr>
          <p:spPr bwMode="auto">
            <a:xfrm>
              <a:off x="0" y="61"/>
              <a:ext cx="2404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l">
                <a:spcBef>
                  <a:spcPct val="0"/>
                </a:spcBef>
              </a:pPr>
              <a:r>
                <a:rPr lang="en-US" sz="2800" b="1">
                  <a:latin typeface="Arial" pitchFamily="34" charset="0"/>
                </a:rPr>
                <a:t>③ </a:t>
              </a:r>
              <a:r>
                <a:rPr lang="zh-CN" altLang="en-US" sz="2800" b="1">
                  <a:latin typeface="Arial" pitchFamily="34" charset="0"/>
                </a:rPr>
                <a:t>氧化汞       汞</a:t>
              </a:r>
              <a:r>
                <a:rPr lang="en-US" sz="2800" b="1">
                  <a:latin typeface="Arial" pitchFamily="34" charset="0"/>
                </a:rPr>
                <a:t>+</a:t>
              </a:r>
              <a:r>
                <a:rPr lang="zh-CN" altLang="en-US" sz="2800" b="1">
                  <a:latin typeface="Arial" pitchFamily="34" charset="0"/>
                </a:rPr>
                <a:t>氧气</a:t>
              </a:r>
            </a:p>
          </p:txBody>
        </p:sp>
        <p:sp>
          <p:nvSpPr>
            <p:cNvPr id="37904" name="Line 15"/>
            <p:cNvSpPr>
              <a:spLocks noChangeShapeType="1"/>
            </p:cNvSpPr>
            <p:nvPr/>
          </p:nvSpPr>
          <p:spPr bwMode="auto">
            <a:xfrm>
              <a:off x="1043" y="242"/>
              <a:ext cx="409" cy="0"/>
            </a:xfrm>
            <a:prstGeom prst="line">
              <a:avLst/>
            </a:prstGeom>
            <a:noFill/>
            <a:ln w="9525" cmpd="sng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7905" name="Text Box 16"/>
            <p:cNvSpPr txBox="1">
              <a:spLocks noChangeArrowheads="1"/>
            </p:cNvSpPr>
            <p:nvPr/>
          </p:nvSpPr>
          <p:spPr bwMode="auto">
            <a:xfrm>
              <a:off x="1089" y="0"/>
              <a:ext cx="227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l"/>
              <a:r>
                <a:rPr lang="en-US" sz="2400" b="1">
                  <a:latin typeface="Arial" pitchFamily="34" charset="0"/>
                </a:rPr>
                <a:t>△</a:t>
              </a:r>
            </a:p>
          </p:txBody>
        </p:sp>
      </p:grp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2" descr="Pict003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752600"/>
            <a:ext cx="7924800" cy="510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8915" name="Text Box 3"/>
          <p:cNvSpPr txBox="1">
            <a:spLocks noChangeArrowheads="1"/>
          </p:cNvSpPr>
          <p:nvPr/>
        </p:nvSpPr>
        <p:spPr bwMode="auto">
          <a:xfrm>
            <a:off x="3886200" y="381000"/>
            <a:ext cx="4800600" cy="2774950"/>
          </a:xfrm>
          <a:prstGeom prst="rect">
            <a:avLst/>
          </a:prstGeom>
          <a:solidFill>
            <a:srgbClr val="CCFFFF">
              <a:alpha val="50000"/>
            </a:srgb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/>
              <a:t>A__________B_________</a:t>
            </a:r>
          </a:p>
          <a:p>
            <a:r>
              <a:rPr lang="en-US" b="1"/>
              <a:t>C__________D_________</a:t>
            </a:r>
          </a:p>
          <a:p>
            <a:r>
              <a:rPr lang="en-US" b="1"/>
              <a:t>E___________F_________</a:t>
            </a:r>
          </a:p>
          <a:p>
            <a:endParaRPr lang="en-US" b="1">
              <a:solidFill>
                <a:srgbClr val="66FF33"/>
              </a:solidFill>
            </a:endParaRPr>
          </a:p>
        </p:txBody>
      </p:sp>
      <p:sp>
        <p:nvSpPr>
          <p:cNvPr id="38916" name="Text Box 5"/>
          <p:cNvSpPr txBox="1">
            <a:spLocks noChangeArrowheads="1"/>
          </p:cNvSpPr>
          <p:nvPr/>
        </p:nvSpPr>
        <p:spPr bwMode="auto">
          <a:xfrm>
            <a:off x="3733800" y="304800"/>
            <a:ext cx="32004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b="1">
                <a:solidFill>
                  <a:srgbClr val="FF0000"/>
                </a:solidFill>
                <a:ea typeface="华文中宋" pitchFamily="2" charset="-122"/>
              </a:rPr>
              <a:t>试管</a:t>
            </a:r>
          </a:p>
        </p:txBody>
      </p:sp>
      <p:sp>
        <p:nvSpPr>
          <p:cNvPr id="38917" name="Text Box 6"/>
          <p:cNvSpPr txBox="1">
            <a:spLocks noChangeArrowheads="1"/>
          </p:cNvSpPr>
          <p:nvPr/>
        </p:nvSpPr>
        <p:spPr bwMode="auto">
          <a:xfrm>
            <a:off x="6553200" y="304800"/>
            <a:ext cx="23622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b="1">
                <a:solidFill>
                  <a:srgbClr val="FF0000"/>
                </a:solidFill>
                <a:ea typeface="华文中宋" pitchFamily="2" charset="-122"/>
              </a:rPr>
              <a:t>铁架台</a:t>
            </a:r>
          </a:p>
        </p:txBody>
      </p:sp>
      <p:sp>
        <p:nvSpPr>
          <p:cNvPr id="38918" name="Text Box 7"/>
          <p:cNvSpPr txBox="1">
            <a:spLocks noChangeArrowheads="1"/>
          </p:cNvSpPr>
          <p:nvPr/>
        </p:nvSpPr>
        <p:spPr bwMode="auto">
          <a:xfrm>
            <a:off x="3962400" y="990600"/>
            <a:ext cx="27432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b="1">
                <a:solidFill>
                  <a:srgbClr val="FF0000"/>
                </a:solidFill>
                <a:ea typeface="华文中宋" pitchFamily="2" charset="-122"/>
              </a:rPr>
              <a:t>酒精灯</a:t>
            </a:r>
          </a:p>
        </p:txBody>
      </p:sp>
      <p:sp>
        <p:nvSpPr>
          <p:cNvPr id="38919" name="Text Box 8"/>
          <p:cNvSpPr txBox="1">
            <a:spLocks noChangeArrowheads="1"/>
          </p:cNvSpPr>
          <p:nvPr/>
        </p:nvSpPr>
        <p:spPr bwMode="auto">
          <a:xfrm>
            <a:off x="6172200" y="990600"/>
            <a:ext cx="25908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b="1">
                <a:solidFill>
                  <a:srgbClr val="FF0000"/>
                </a:solidFill>
                <a:ea typeface="华文中宋" pitchFamily="2" charset="-122"/>
              </a:rPr>
              <a:t>导管</a:t>
            </a:r>
          </a:p>
        </p:txBody>
      </p:sp>
      <p:sp>
        <p:nvSpPr>
          <p:cNvPr id="38920" name="Text Box 9"/>
          <p:cNvSpPr txBox="1">
            <a:spLocks noChangeArrowheads="1"/>
          </p:cNvSpPr>
          <p:nvPr/>
        </p:nvSpPr>
        <p:spPr bwMode="auto">
          <a:xfrm>
            <a:off x="4038600" y="1752600"/>
            <a:ext cx="26670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b="1">
                <a:solidFill>
                  <a:srgbClr val="FF0000"/>
                </a:solidFill>
                <a:ea typeface="华文中宋" pitchFamily="2" charset="-122"/>
              </a:rPr>
              <a:t>集气瓶</a:t>
            </a:r>
          </a:p>
        </p:txBody>
      </p:sp>
      <p:sp>
        <p:nvSpPr>
          <p:cNvPr id="38921" name="Text Box 10"/>
          <p:cNvSpPr txBox="1">
            <a:spLocks noChangeArrowheads="1"/>
          </p:cNvSpPr>
          <p:nvPr/>
        </p:nvSpPr>
        <p:spPr bwMode="auto">
          <a:xfrm>
            <a:off x="6629400" y="1752600"/>
            <a:ext cx="21336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b="1">
                <a:solidFill>
                  <a:srgbClr val="FF0000"/>
                </a:solidFill>
                <a:ea typeface="华文中宋" pitchFamily="2" charset="-122"/>
              </a:rPr>
              <a:t>水槽</a:t>
            </a:r>
          </a:p>
        </p:txBody>
      </p:sp>
      <p:sp>
        <p:nvSpPr>
          <p:cNvPr id="38922" name="Text Box 11"/>
          <p:cNvSpPr txBox="1">
            <a:spLocks noChangeArrowheads="1"/>
          </p:cNvSpPr>
          <p:nvPr/>
        </p:nvSpPr>
        <p:spPr bwMode="auto">
          <a:xfrm>
            <a:off x="381000" y="304800"/>
            <a:ext cx="19812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4000" b="1">
                <a:solidFill>
                  <a:srgbClr val="9900FF"/>
                </a:solidFill>
                <a:latin typeface="隶书" pitchFamily="49" charset="-122"/>
                <a:ea typeface="隶书" pitchFamily="49" charset="-122"/>
              </a:rPr>
              <a:t>练  习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89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89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89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89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89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89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89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89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89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89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89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89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16" grpId="0" autoUpdateAnimBg="0"/>
      <p:bldP spid="38917" grpId="0" autoUpdateAnimBg="0"/>
      <p:bldP spid="38918" grpId="0" autoUpdateAnimBg="0"/>
      <p:bldP spid="38919" grpId="0" autoUpdateAnimBg="0"/>
      <p:bldP spid="38920" grpId="0" autoUpdateAnimBg="0"/>
      <p:bldP spid="38921" grpId="0" autoUpdateAnimBg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Text Box 1026"/>
          <p:cNvSpPr txBox="1">
            <a:spLocks noChangeArrowheads="1"/>
          </p:cNvSpPr>
          <p:nvPr/>
        </p:nvSpPr>
        <p:spPr bwMode="auto">
          <a:xfrm>
            <a:off x="468313" y="404813"/>
            <a:ext cx="8382000" cy="3894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spcBef>
                <a:spcPct val="70000"/>
              </a:spcBef>
            </a:pPr>
            <a:r>
              <a:rPr lang="en-US" b="1">
                <a:latin typeface="华文中宋" pitchFamily="2" charset="-122"/>
                <a:ea typeface="华文中宋" pitchFamily="2" charset="-122"/>
              </a:rPr>
              <a:t>2</a:t>
            </a:r>
            <a:r>
              <a:rPr lang="zh-CN" altLang="en-US" b="1">
                <a:latin typeface="华文中宋" pitchFamily="2" charset="-122"/>
                <a:ea typeface="华文中宋" pitchFamily="2" charset="-122"/>
              </a:rPr>
              <a:t>、下列反应属于分解反应的是（       ）</a:t>
            </a:r>
          </a:p>
          <a:p>
            <a:pPr algn="l">
              <a:spcBef>
                <a:spcPct val="70000"/>
              </a:spcBef>
            </a:pPr>
            <a:r>
              <a:rPr lang="en-US" b="1">
                <a:latin typeface="华文中宋" pitchFamily="2" charset="-122"/>
                <a:ea typeface="华文中宋" pitchFamily="2" charset="-122"/>
              </a:rPr>
              <a:t>A.</a:t>
            </a:r>
          </a:p>
          <a:p>
            <a:pPr algn="l">
              <a:spcBef>
                <a:spcPct val="70000"/>
              </a:spcBef>
            </a:pPr>
            <a:r>
              <a:rPr lang="en-US" b="1">
                <a:latin typeface="华文中宋" pitchFamily="2" charset="-122"/>
                <a:ea typeface="华文中宋" pitchFamily="2" charset="-122"/>
              </a:rPr>
              <a:t>B.</a:t>
            </a:r>
          </a:p>
          <a:p>
            <a:pPr algn="l">
              <a:spcBef>
                <a:spcPct val="70000"/>
              </a:spcBef>
            </a:pPr>
            <a:r>
              <a:rPr lang="en-US" b="1">
                <a:latin typeface="华文中宋" pitchFamily="2" charset="-122"/>
                <a:ea typeface="华文中宋" pitchFamily="2" charset="-122"/>
              </a:rPr>
              <a:t>C.</a:t>
            </a:r>
          </a:p>
          <a:p>
            <a:pPr algn="l">
              <a:spcBef>
                <a:spcPct val="70000"/>
              </a:spcBef>
            </a:pPr>
            <a:r>
              <a:rPr lang="en-US" b="1">
                <a:latin typeface="华文中宋" pitchFamily="2" charset="-122"/>
                <a:ea typeface="华文中宋" pitchFamily="2" charset="-122"/>
              </a:rPr>
              <a:t>D.</a:t>
            </a:r>
          </a:p>
        </p:txBody>
      </p:sp>
      <p:sp>
        <p:nvSpPr>
          <p:cNvPr id="39939" name="Text Box 1027"/>
          <p:cNvSpPr txBox="1">
            <a:spLocks noChangeArrowheads="1"/>
          </p:cNvSpPr>
          <p:nvPr/>
        </p:nvSpPr>
        <p:spPr bwMode="auto">
          <a:xfrm>
            <a:off x="990600" y="1295400"/>
            <a:ext cx="8382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zh-CN" altLang="en-US" b="1">
                <a:latin typeface="华文中宋" pitchFamily="2" charset="-122"/>
                <a:ea typeface="华文中宋" pitchFamily="2" charset="-122"/>
              </a:rPr>
              <a:t>硫</a:t>
            </a:r>
          </a:p>
        </p:txBody>
      </p:sp>
      <p:sp>
        <p:nvSpPr>
          <p:cNvPr id="39940" name="Text Box 1028"/>
          <p:cNvSpPr txBox="1">
            <a:spLocks noChangeArrowheads="1"/>
          </p:cNvSpPr>
          <p:nvPr/>
        </p:nvSpPr>
        <p:spPr bwMode="auto">
          <a:xfrm>
            <a:off x="1524000" y="1295400"/>
            <a:ext cx="8382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zh-CN" altLang="en-US" b="1">
                <a:latin typeface="华文中宋" pitchFamily="2" charset="-122"/>
                <a:ea typeface="华文中宋" pitchFamily="2" charset="-122"/>
              </a:rPr>
              <a:t>＋</a:t>
            </a:r>
          </a:p>
        </p:txBody>
      </p:sp>
      <p:sp>
        <p:nvSpPr>
          <p:cNvPr id="39941" name="Text Box 1029"/>
          <p:cNvSpPr txBox="1">
            <a:spLocks noChangeArrowheads="1"/>
          </p:cNvSpPr>
          <p:nvPr/>
        </p:nvSpPr>
        <p:spPr bwMode="auto">
          <a:xfrm>
            <a:off x="2133600" y="1295400"/>
            <a:ext cx="12192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zh-CN" altLang="en-US" b="1">
                <a:latin typeface="华文中宋" pitchFamily="2" charset="-122"/>
                <a:ea typeface="华文中宋" pitchFamily="2" charset="-122"/>
              </a:rPr>
              <a:t>氧气</a:t>
            </a:r>
          </a:p>
        </p:txBody>
      </p:sp>
      <p:sp>
        <p:nvSpPr>
          <p:cNvPr id="39942" name="Line 1030"/>
          <p:cNvSpPr>
            <a:spLocks noChangeShapeType="1"/>
          </p:cNvSpPr>
          <p:nvPr/>
        </p:nvSpPr>
        <p:spPr bwMode="auto">
          <a:xfrm>
            <a:off x="3128963" y="1787525"/>
            <a:ext cx="1828800" cy="0"/>
          </a:xfrm>
          <a:prstGeom prst="line">
            <a:avLst/>
          </a:prstGeom>
          <a:noFill/>
          <a:ln w="25400" cmpd="sng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9943" name="Text Box 1031"/>
          <p:cNvSpPr txBox="1">
            <a:spLocks noChangeArrowheads="1"/>
          </p:cNvSpPr>
          <p:nvPr/>
        </p:nvSpPr>
        <p:spPr bwMode="auto">
          <a:xfrm>
            <a:off x="5181600" y="1295400"/>
            <a:ext cx="28956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zh-CN" altLang="en-US" b="1">
                <a:latin typeface="华文中宋" pitchFamily="2" charset="-122"/>
                <a:ea typeface="华文中宋" pitchFamily="2" charset="-122"/>
              </a:rPr>
              <a:t>二氧化硫</a:t>
            </a:r>
          </a:p>
        </p:txBody>
      </p:sp>
      <p:sp>
        <p:nvSpPr>
          <p:cNvPr id="39944" name="Text Box 1032"/>
          <p:cNvSpPr txBox="1">
            <a:spLocks noChangeArrowheads="1"/>
          </p:cNvSpPr>
          <p:nvPr/>
        </p:nvSpPr>
        <p:spPr bwMode="auto">
          <a:xfrm>
            <a:off x="3429000" y="1143000"/>
            <a:ext cx="13716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zh-CN" altLang="en-US" b="1">
                <a:latin typeface="华文中宋" pitchFamily="2" charset="-122"/>
                <a:ea typeface="华文中宋" pitchFamily="2" charset="-122"/>
              </a:rPr>
              <a:t>点燃</a:t>
            </a:r>
          </a:p>
        </p:txBody>
      </p:sp>
      <p:sp>
        <p:nvSpPr>
          <p:cNvPr id="39945" name="Rectangle 1038"/>
          <p:cNvSpPr>
            <a:spLocks noChangeArrowheads="1"/>
          </p:cNvSpPr>
          <p:nvPr/>
        </p:nvSpPr>
        <p:spPr bwMode="auto">
          <a:xfrm>
            <a:off x="914400" y="2921000"/>
            <a:ext cx="71628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spcBef>
                <a:spcPct val="0"/>
              </a:spcBef>
            </a:pPr>
            <a:r>
              <a:rPr lang="zh-CN" altLang="en-US" b="1">
                <a:latin typeface="华文中宋" pitchFamily="2" charset="-122"/>
                <a:ea typeface="华文中宋" pitchFamily="2" charset="-122"/>
              </a:rPr>
              <a:t>铁 ＋ 氧气              四氧化三铁 </a:t>
            </a:r>
          </a:p>
        </p:txBody>
      </p:sp>
      <p:sp>
        <p:nvSpPr>
          <p:cNvPr id="39946" name="Line 1039"/>
          <p:cNvSpPr>
            <a:spLocks noChangeShapeType="1"/>
          </p:cNvSpPr>
          <p:nvPr/>
        </p:nvSpPr>
        <p:spPr bwMode="auto">
          <a:xfrm>
            <a:off x="3132138" y="3213100"/>
            <a:ext cx="1371600" cy="0"/>
          </a:xfrm>
          <a:prstGeom prst="line">
            <a:avLst/>
          </a:prstGeom>
          <a:noFill/>
          <a:ln w="25400" cmpd="sng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9947" name="Text Box 1040"/>
          <p:cNvSpPr txBox="1">
            <a:spLocks noChangeArrowheads="1"/>
          </p:cNvSpPr>
          <p:nvPr/>
        </p:nvSpPr>
        <p:spPr bwMode="auto">
          <a:xfrm>
            <a:off x="3203575" y="2636838"/>
            <a:ext cx="137160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zh-CN" altLang="en-US" b="1">
                <a:latin typeface="华文中宋" pitchFamily="2" charset="-122"/>
                <a:ea typeface="华文中宋" pitchFamily="2" charset="-122"/>
              </a:rPr>
              <a:t>点燃</a:t>
            </a:r>
          </a:p>
        </p:txBody>
      </p:sp>
      <p:sp>
        <p:nvSpPr>
          <p:cNvPr id="39948" name="Text Box 1041"/>
          <p:cNvSpPr txBox="1">
            <a:spLocks noChangeArrowheads="1"/>
          </p:cNvSpPr>
          <p:nvPr/>
        </p:nvSpPr>
        <p:spPr bwMode="auto">
          <a:xfrm>
            <a:off x="900113" y="2057400"/>
            <a:ext cx="7993062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zh-CN" altLang="en-US" b="1">
                <a:latin typeface="华文中宋" pitchFamily="2" charset="-122"/>
                <a:ea typeface="华文中宋" pitchFamily="2" charset="-122"/>
              </a:rPr>
              <a:t>石蜡 </a:t>
            </a:r>
            <a:r>
              <a:rPr lang="en-US" b="1">
                <a:latin typeface="华文中宋" pitchFamily="2" charset="-122"/>
                <a:ea typeface="华文中宋" pitchFamily="2" charset="-122"/>
              </a:rPr>
              <a:t>+ </a:t>
            </a:r>
            <a:r>
              <a:rPr lang="zh-CN" altLang="en-US" b="1">
                <a:latin typeface="华文中宋" pitchFamily="2" charset="-122"/>
                <a:ea typeface="华文中宋" pitchFamily="2" charset="-122"/>
              </a:rPr>
              <a:t>氧气               二氧化碳 </a:t>
            </a:r>
            <a:r>
              <a:rPr lang="en-US" b="1">
                <a:latin typeface="华文中宋" pitchFamily="2" charset="-122"/>
                <a:ea typeface="华文中宋" pitchFamily="2" charset="-122"/>
              </a:rPr>
              <a:t>+ </a:t>
            </a:r>
            <a:r>
              <a:rPr lang="zh-CN" altLang="en-US" b="1">
                <a:latin typeface="华文中宋" pitchFamily="2" charset="-122"/>
                <a:ea typeface="华文中宋" pitchFamily="2" charset="-122"/>
              </a:rPr>
              <a:t>水</a:t>
            </a:r>
          </a:p>
        </p:txBody>
      </p:sp>
      <p:sp>
        <p:nvSpPr>
          <p:cNvPr id="39949" name="Text Box 1042"/>
          <p:cNvSpPr txBox="1">
            <a:spLocks noChangeArrowheads="1"/>
          </p:cNvSpPr>
          <p:nvPr/>
        </p:nvSpPr>
        <p:spPr bwMode="auto">
          <a:xfrm>
            <a:off x="3492500" y="1841500"/>
            <a:ext cx="13716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zh-CN" altLang="en-US" b="1">
                <a:latin typeface="华文中宋" pitchFamily="2" charset="-122"/>
                <a:ea typeface="华文中宋" pitchFamily="2" charset="-122"/>
              </a:rPr>
              <a:t>点燃</a:t>
            </a:r>
          </a:p>
        </p:txBody>
      </p:sp>
      <p:sp>
        <p:nvSpPr>
          <p:cNvPr id="39950" name="Line 1043"/>
          <p:cNvSpPr>
            <a:spLocks noChangeShapeType="1"/>
          </p:cNvSpPr>
          <p:nvPr/>
        </p:nvSpPr>
        <p:spPr bwMode="auto">
          <a:xfrm>
            <a:off x="3128963" y="2417763"/>
            <a:ext cx="1828800" cy="0"/>
          </a:xfrm>
          <a:prstGeom prst="line">
            <a:avLst/>
          </a:prstGeom>
          <a:noFill/>
          <a:ln w="25400" cmpd="sng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9951" name="Text Box 1044"/>
          <p:cNvSpPr txBox="1">
            <a:spLocks noChangeArrowheads="1"/>
          </p:cNvSpPr>
          <p:nvPr/>
        </p:nvSpPr>
        <p:spPr bwMode="auto">
          <a:xfrm>
            <a:off x="971550" y="3708400"/>
            <a:ext cx="7561263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zh-CN" altLang="en-US" b="1">
                <a:latin typeface="华文中宋" pitchFamily="2" charset="-122"/>
                <a:ea typeface="华文中宋" pitchFamily="2" charset="-122"/>
              </a:rPr>
              <a:t>氧化汞                  汞 </a:t>
            </a:r>
            <a:r>
              <a:rPr lang="en-US" b="1">
                <a:latin typeface="华文中宋" pitchFamily="2" charset="-122"/>
                <a:ea typeface="华文中宋" pitchFamily="2" charset="-122"/>
              </a:rPr>
              <a:t>+ </a:t>
            </a:r>
            <a:r>
              <a:rPr lang="zh-CN" altLang="en-US" b="1">
                <a:latin typeface="华文中宋" pitchFamily="2" charset="-122"/>
                <a:ea typeface="华文中宋" pitchFamily="2" charset="-122"/>
              </a:rPr>
              <a:t>氧气</a:t>
            </a:r>
          </a:p>
        </p:txBody>
      </p:sp>
      <p:sp>
        <p:nvSpPr>
          <p:cNvPr id="39952" name="Line 1045"/>
          <p:cNvSpPr>
            <a:spLocks noChangeShapeType="1"/>
          </p:cNvSpPr>
          <p:nvPr/>
        </p:nvSpPr>
        <p:spPr bwMode="auto">
          <a:xfrm>
            <a:off x="2495550" y="4013200"/>
            <a:ext cx="1828800" cy="0"/>
          </a:xfrm>
          <a:prstGeom prst="line">
            <a:avLst/>
          </a:prstGeom>
          <a:noFill/>
          <a:ln w="25400" cmpd="sng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9953" name="Text Box 1046"/>
          <p:cNvSpPr txBox="1">
            <a:spLocks noChangeArrowheads="1"/>
          </p:cNvSpPr>
          <p:nvPr/>
        </p:nvSpPr>
        <p:spPr bwMode="auto">
          <a:xfrm>
            <a:off x="2984500" y="3429000"/>
            <a:ext cx="13716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zh-CN" altLang="en-US" b="1">
                <a:latin typeface="华文中宋" pitchFamily="2" charset="-122"/>
                <a:ea typeface="华文中宋" pitchFamily="2" charset="-122"/>
              </a:rPr>
              <a:t>加热</a:t>
            </a:r>
          </a:p>
        </p:txBody>
      </p:sp>
      <p:sp>
        <p:nvSpPr>
          <p:cNvPr id="39954" name="Text Box 1047"/>
          <p:cNvSpPr txBox="1">
            <a:spLocks noChangeArrowheads="1"/>
          </p:cNvSpPr>
          <p:nvPr/>
        </p:nvSpPr>
        <p:spPr bwMode="auto">
          <a:xfrm>
            <a:off x="6318250" y="401638"/>
            <a:ext cx="99060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>
                <a:solidFill>
                  <a:srgbClr val="FF0000"/>
                </a:solidFill>
                <a:latin typeface="华文中宋" pitchFamily="2" charset="-122"/>
                <a:ea typeface="华文中宋" pitchFamily="2" charset="-122"/>
              </a:rPr>
              <a:t>D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99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54" grpId="0" autoUpdateAnimBg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Text Box 3074"/>
          <p:cNvSpPr txBox="1">
            <a:spLocks noChangeArrowheads="1"/>
          </p:cNvSpPr>
          <p:nvPr/>
        </p:nvSpPr>
        <p:spPr bwMode="auto">
          <a:xfrm>
            <a:off x="304800" y="406400"/>
            <a:ext cx="8763000" cy="393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 sz="3600" b="1">
                <a:latin typeface="华文中宋" pitchFamily="2" charset="-122"/>
                <a:ea typeface="华文中宋" pitchFamily="2" charset="-122"/>
              </a:rPr>
              <a:t>3</a:t>
            </a:r>
            <a:r>
              <a:rPr lang="zh-CN" altLang="en-US" sz="3600" b="1">
                <a:latin typeface="华文中宋" pitchFamily="2" charset="-122"/>
                <a:ea typeface="华文中宋" pitchFamily="2" charset="-122"/>
              </a:rPr>
              <a:t>、在化学反应中，催化剂（     ）</a:t>
            </a:r>
          </a:p>
          <a:p>
            <a:pPr algn="l"/>
            <a:r>
              <a:rPr lang="zh-CN" altLang="en-US" sz="3600" b="1">
                <a:latin typeface="华文中宋" pitchFamily="2" charset="-122"/>
                <a:ea typeface="华文中宋" pitchFamily="2" charset="-122"/>
              </a:rPr>
              <a:t>  </a:t>
            </a:r>
            <a:r>
              <a:rPr lang="en-US" sz="3600" b="1">
                <a:latin typeface="华文中宋" pitchFamily="2" charset="-122"/>
                <a:ea typeface="华文中宋" pitchFamily="2" charset="-122"/>
              </a:rPr>
              <a:t>A.</a:t>
            </a:r>
            <a:r>
              <a:rPr lang="zh-CN" altLang="en-US" sz="3600" b="1">
                <a:latin typeface="华文中宋" pitchFamily="2" charset="-122"/>
                <a:ea typeface="华文中宋" pitchFamily="2" charset="-122"/>
              </a:rPr>
              <a:t>质量减少</a:t>
            </a:r>
          </a:p>
          <a:p>
            <a:pPr algn="l"/>
            <a:r>
              <a:rPr lang="zh-CN" altLang="en-US" sz="3600" b="1">
                <a:latin typeface="华文中宋" pitchFamily="2" charset="-122"/>
                <a:ea typeface="华文中宋" pitchFamily="2" charset="-122"/>
              </a:rPr>
              <a:t>  </a:t>
            </a:r>
            <a:r>
              <a:rPr lang="en-US" sz="3600" b="1">
                <a:latin typeface="华文中宋" pitchFamily="2" charset="-122"/>
                <a:ea typeface="华文中宋" pitchFamily="2" charset="-122"/>
              </a:rPr>
              <a:t>B.</a:t>
            </a:r>
            <a:r>
              <a:rPr lang="zh-CN" altLang="en-US" sz="3600" b="1">
                <a:latin typeface="华文中宋" pitchFamily="2" charset="-122"/>
                <a:ea typeface="华文中宋" pitchFamily="2" charset="-122"/>
              </a:rPr>
              <a:t>在化学反应后化学性质发生了变化</a:t>
            </a:r>
          </a:p>
          <a:p>
            <a:pPr algn="l"/>
            <a:r>
              <a:rPr lang="zh-CN" altLang="en-US" sz="3600" b="1">
                <a:latin typeface="华文中宋" pitchFamily="2" charset="-122"/>
                <a:ea typeface="华文中宋" pitchFamily="2" charset="-122"/>
              </a:rPr>
              <a:t>  </a:t>
            </a:r>
            <a:r>
              <a:rPr lang="en-US" sz="3600" b="1">
                <a:latin typeface="华文中宋" pitchFamily="2" charset="-122"/>
                <a:ea typeface="华文中宋" pitchFamily="2" charset="-122"/>
              </a:rPr>
              <a:t>C.</a:t>
            </a:r>
            <a:r>
              <a:rPr lang="zh-CN" altLang="en-US" sz="3600" b="1">
                <a:latin typeface="华文中宋" pitchFamily="2" charset="-122"/>
                <a:ea typeface="华文中宋" pitchFamily="2" charset="-122"/>
              </a:rPr>
              <a:t>质量增加</a:t>
            </a:r>
          </a:p>
          <a:p>
            <a:pPr algn="l"/>
            <a:r>
              <a:rPr lang="zh-CN" altLang="en-US" sz="3600" b="1">
                <a:latin typeface="华文中宋" pitchFamily="2" charset="-122"/>
                <a:ea typeface="华文中宋" pitchFamily="2" charset="-122"/>
              </a:rPr>
              <a:t>  </a:t>
            </a:r>
            <a:r>
              <a:rPr lang="en-US" sz="3600" b="1">
                <a:latin typeface="华文中宋" pitchFamily="2" charset="-122"/>
                <a:ea typeface="华文中宋" pitchFamily="2" charset="-122"/>
              </a:rPr>
              <a:t>D.</a:t>
            </a:r>
            <a:r>
              <a:rPr lang="zh-CN" altLang="en-US" sz="3600" b="1">
                <a:latin typeface="华文中宋" pitchFamily="2" charset="-122"/>
                <a:ea typeface="华文中宋" pitchFamily="2" charset="-122"/>
              </a:rPr>
              <a:t>能改变化学反应的速率</a:t>
            </a:r>
          </a:p>
        </p:txBody>
      </p:sp>
      <p:sp>
        <p:nvSpPr>
          <p:cNvPr id="40963" name="Text Box 3076"/>
          <p:cNvSpPr txBox="1">
            <a:spLocks noChangeArrowheads="1"/>
          </p:cNvSpPr>
          <p:nvPr/>
        </p:nvSpPr>
        <p:spPr bwMode="auto">
          <a:xfrm>
            <a:off x="6172200" y="411163"/>
            <a:ext cx="53340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>
                <a:solidFill>
                  <a:srgbClr val="FF0000"/>
                </a:solidFill>
                <a:latin typeface="华文中宋" pitchFamily="2" charset="-122"/>
                <a:ea typeface="华文中宋" pitchFamily="2" charset="-122"/>
              </a:rPr>
              <a:t>D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9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9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63" grpId="0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ChangeArrowheads="1"/>
          </p:cNvSpPr>
          <p:nvPr/>
        </p:nvSpPr>
        <p:spPr bwMode="auto">
          <a:xfrm>
            <a:off x="241300" y="188913"/>
            <a:ext cx="89027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zh-CN" altLang="en-US" sz="2400" b="1">
                <a:solidFill>
                  <a:srgbClr val="FF00FF"/>
                </a:solidFill>
                <a:ea typeface="隶书" pitchFamily="49" charset="-122"/>
              </a:rPr>
              <a:t>探究：</a:t>
            </a:r>
            <a:r>
              <a:rPr lang="zh-CN" altLang="en-US" sz="2400" b="1">
                <a:latin typeface="华文中宋" pitchFamily="2" charset="-122"/>
                <a:ea typeface="华文中宋" pitchFamily="2" charset="-122"/>
              </a:rPr>
              <a:t>加热氯酸钾（</a:t>
            </a:r>
            <a:r>
              <a:rPr lang="en-US" sz="2400" b="1">
                <a:latin typeface="华文中宋" pitchFamily="2" charset="-122"/>
                <a:ea typeface="华文中宋" pitchFamily="2" charset="-122"/>
              </a:rPr>
              <a:t>KClO</a:t>
            </a:r>
            <a:r>
              <a:rPr lang="en-US" sz="2400" b="1" baseline="-2000">
                <a:latin typeface="华文中宋" pitchFamily="2" charset="-122"/>
                <a:ea typeface="华文中宋" pitchFamily="2" charset="-122"/>
              </a:rPr>
              <a:t>3</a:t>
            </a:r>
            <a:r>
              <a:rPr lang="zh-CN" altLang="en-US" sz="2400" b="1">
                <a:latin typeface="华文中宋" pitchFamily="2" charset="-122"/>
                <a:ea typeface="华文中宋" pitchFamily="2" charset="-122"/>
              </a:rPr>
              <a:t>）和二氧化锰（</a:t>
            </a:r>
            <a:r>
              <a:rPr lang="en-US" sz="2400" b="1">
                <a:latin typeface="华文中宋" pitchFamily="2" charset="-122"/>
                <a:ea typeface="华文中宋" pitchFamily="2" charset="-122"/>
              </a:rPr>
              <a:t>MnO</a:t>
            </a:r>
            <a:r>
              <a:rPr lang="en-US" sz="2400" b="1" baseline="-2000">
                <a:latin typeface="华文中宋" pitchFamily="2" charset="-122"/>
                <a:ea typeface="华文中宋" pitchFamily="2" charset="-122"/>
              </a:rPr>
              <a:t>2</a:t>
            </a:r>
            <a:r>
              <a:rPr lang="zh-CN" altLang="en-US" sz="2400" b="1">
                <a:latin typeface="华文中宋" pitchFamily="2" charset="-122"/>
                <a:ea typeface="华文中宋" pitchFamily="2" charset="-122"/>
              </a:rPr>
              <a:t>）制取氧气</a:t>
            </a:r>
          </a:p>
        </p:txBody>
      </p:sp>
      <p:pic>
        <p:nvPicPr>
          <p:cNvPr id="7171" name="Object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51050" y="620713"/>
            <a:ext cx="3392488" cy="1944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7172" name="Group 4"/>
          <p:cNvGraphicFramePr>
            <a:graphicFrameLocks noGrp="1"/>
          </p:cNvGraphicFramePr>
          <p:nvPr/>
        </p:nvGraphicFramePr>
        <p:xfrm>
          <a:off x="228600" y="2708275"/>
          <a:ext cx="8736013" cy="2614613"/>
        </p:xfrm>
        <a:graphic>
          <a:graphicData uri="http://schemas.openxmlformats.org/drawingml/2006/table">
            <a:tbl>
              <a:tblPr/>
              <a:tblGrid>
                <a:gridCol w="1225550"/>
                <a:gridCol w="3951288"/>
                <a:gridCol w="3559175"/>
              </a:tblGrid>
              <a:tr h="5778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中宋" pitchFamily="2" charset="-122"/>
                          <a:ea typeface="华文中宋" pitchFamily="2" charset="-122"/>
                        </a:rPr>
                        <a:t>编号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中宋" pitchFamily="2" charset="-122"/>
                          <a:ea typeface="华文中宋" pitchFamily="2" charset="-122"/>
                        </a:rPr>
                        <a:t>现象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中宋" pitchFamily="2" charset="-122"/>
                          <a:ea typeface="华文中宋" pitchFamily="2" charset="-122"/>
                        </a:rPr>
                        <a:t>原因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335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中宋" pitchFamily="2" charset="-122"/>
                          <a:ea typeface="华文中宋" pitchFamily="2" charset="-122"/>
                        </a:rPr>
                        <a:t>（</a:t>
                      </a: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中宋" pitchFamily="2" charset="-122"/>
                          <a:ea typeface="华文中宋" pitchFamily="2" charset="-122"/>
                        </a:rPr>
                        <a:t>1</a:t>
                      </a:r>
                      <a:r>
                        <a:rPr kumimoji="0" lang="zh-CN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中宋" pitchFamily="2" charset="-122"/>
                          <a:ea typeface="华文中宋" pitchFamily="2" charset="-122"/>
                        </a:rPr>
                        <a:t>）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华文中宋" pitchFamily="2" charset="-122"/>
                        <a:ea typeface="华文中宋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华文中宋" pitchFamily="2" charset="-122"/>
                        <a:ea typeface="华文中宋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032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中宋" pitchFamily="2" charset="-122"/>
                          <a:ea typeface="华文中宋" pitchFamily="2" charset="-122"/>
                        </a:rPr>
                        <a:t>（</a:t>
                      </a: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中宋" pitchFamily="2" charset="-122"/>
                          <a:ea typeface="华文中宋" pitchFamily="2" charset="-122"/>
                        </a:rPr>
                        <a:t>2</a:t>
                      </a:r>
                      <a:r>
                        <a:rPr kumimoji="0" lang="zh-CN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中宋" pitchFamily="2" charset="-122"/>
                          <a:ea typeface="华文中宋" pitchFamily="2" charset="-122"/>
                        </a:rPr>
                        <a:t>）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华文中宋" pitchFamily="2" charset="-122"/>
                        <a:ea typeface="华文中宋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华文中宋" pitchFamily="2" charset="-122"/>
                        <a:ea typeface="华文中宋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7190" name="Text Box 22"/>
          <p:cNvSpPr txBox="1">
            <a:spLocks noChangeArrowheads="1"/>
          </p:cNvSpPr>
          <p:nvPr/>
        </p:nvSpPr>
        <p:spPr bwMode="auto">
          <a:xfrm>
            <a:off x="1671638" y="5772150"/>
            <a:ext cx="18415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zh-CN" altLang="en-US"/>
          </a:p>
        </p:txBody>
      </p:sp>
      <p:sp>
        <p:nvSpPr>
          <p:cNvPr id="7191" name="Text Box 23"/>
          <p:cNvSpPr txBox="1">
            <a:spLocks noChangeArrowheads="1"/>
          </p:cNvSpPr>
          <p:nvPr/>
        </p:nvSpPr>
        <p:spPr bwMode="auto">
          <a:xfrm>
            <a:off x="1476375" y="3284538"/>
            <a:ext cx="3248025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400" b="1">
                <a:solidFill>
                  <a:srgbClr val="FF0000"/>
                </a:solidFill>
              </a:rPr>
              <a:t>导管口有气泡冒出，</a:t>
            </a:r>
          </a:p>
          <a:p>
            <a:r>
              <a:rPr lang="zh-CN" altLang="en-US" sz="2400" b="1">
                <a:solidFill>
                  <a:srgbClr val="FF0000"/>
                </a:solidFill>
              </a:rPr>
              <a:t>并较快收集到一瓶气体</a:t>
            </a:r>
          </a:p>
          <a:p>
            <a:endParaRPr lang="zh-CN" altLang="en-US" sz="2400"/>
          </a:p>
        </p:txBody>
      </p:sp>
      <p:sp>
        <p:nvSpPr>
          <p:cNvPr id="7192" name="Text Box 24"/>
          <p:cNvSpPr txBox="1">
            <a:spLocks noChangeArrowheads="1"/>
          </p:cNvSpPr>
          <p:nvPr/>
        </p:nvSpPr>
        <p:spPr bwMode="auto">
          <a:xfrm>
            <a:off x="5508625" y="3357563"/>
            <a:ext cx="3455988" cy="1370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20000"/>
              </a:spcBef>
            </a:pPr>
            <a:r>
              <a:rPr lang="zh-CN" altLang="en-US" sz="2400" b="1">
                <a:solidFill>
                  <a:srgbClr val="FF0000"/>
                </a:solidFill>
              </a:rPr>
              <a:t>氯酸钾分解产生氧气；氧气不易溶于水</a:t>
            </a:r>
          </a:p>
          <a:p>
            <a:endParaRPr lang="zh-CN" altLang="en-US" sz="2400"/>
          </a:p>
        </p:txBody>
      </p:sp>
      <p:sp>
        <p:nvSpPr>
          <p:cNvPr id="7193" name="Text Box 25"/>
          <p:cNvSpPr txBox="1">
            <a:spLocks noChangeArrowheads="1"/>
          </p:cNvSpPr>
          <p:nvPr/>
        </p:nvSpPr>
        <p:spPr bwMode="auto">
          <a:xfrm>
            <a:off x="1692275" y="4652963"/>
            <a:ext cx="2635250" cy="1189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20000"/>
              </a:spcBef>
            </a:pPr>
            <a:r>
              <a:rPr lang="zh-CN" altLang="en-US" sz="2400" b="1"/>
              <a:t>带火星的木条复燃</a:t>
            </a:r>
          </a:p>
          <a:p>
            <a:endParaRPr lang="zh-CN" altLang="en-US"/>
          </a:p>
        </p:txBody>
      </p:sp>
      <p:sp>
        <p:nvSpPr>
          <p:cNvPr id="7194" name="Text Box 26"/>
          <p:cNvSpPr txBox="1">
            <a:spLocks noChangeArrowheads="1"/>
          </p:cNvSpPr>
          <p:nvPr/>
        </p:nvSpPr>
        <p:spPr bwMode="auto">
          <a:xfrm>
            <a:off x="5795963" y="4652963"/>
            <a:ext cx="2022475" cy="1189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20000"/>
              </a:spcBef>
            </a:pPr>
            <a:r>
              <a:rPr lang="zh-CN" altLang="en-US" sz="2400" b="1">
                <a:solidFill>
                  <a:schemeClr val="tx2"/>
                </a:solidFill>
              </a:rPr>
              <a:t>氧气支持燃烧</a:t>
            </a:r>
          </a:p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71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71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71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71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719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71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71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71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71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71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91" grpId="0" autoUpdateAnimBg="0"/>
      <p:bldP spid="7192" grpId="0" autoUpdateAnimBg="0"/>
      <p:bldP spid="7193" grpId="0" autoUpdateAnimBg="0"/>
      <p:bldP spid="7194" grpId="0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 Box 2"/>
          <p:cNvSpPr txBox="1">
            <a:spLocks noChangeArrowheads="1"/>
          </p:cNvSpPr>
          <p:nvPr/>
        </p:nvSpPr>
        <p:spPr bwMode="auto">
          <a:xfrm>
            <a:off x="755650" y="2852738"/>
            <a:ext cx="7704138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lnSpc>
                <a:spcPct val="125000"/>
              </a:lnSpc>
              <a:spcBef>
                <a:spcPct val="25000"/>
              </a:spcBef>
            </a:pPr>
            <a:r>
              <a:rPr lang="zh-CN" altLang="en-US" sz="2800" b="1">
                <a:solidFill>
                  <a:srgbClr val="FF0000"/>
                </a:solidFill>
                <a:latin typeface="华文中宋" pitchFamily="2" charset="-122"/>
                <a:ea typeface="华文中宋" pitchFamily="2" charset="-122"/>
              </a:rPr>
              <a:t>步骤一</a:t>
            </a:r>
            <a:r>
              <a:rPr lang="zh-CN" altLang="en-US" sz="2800" b="1">
                <a:latin typeface="华文中宋" pitchFamily="2" charset="-122"/>
                <a:ea typeface="华文中宋" pitchFamily="2" charset="-122"/>
              </a:rPr>
              <a:t>：在常温下，把带火星的木条伸入过氧化氢溶液的试管，观察木条是否复燃？</a:t>
            </a:r>
          </a:p>
          <a:p>
            <a:pPr algn="l">
              <a:lnSpc>
                <a:spcPct val="125000"/>
              </a:lnSpc>
              <a:spcBef>
                <a:spcPct val="25000"/>
              </a:spcBef>
            </a:pPr>
            <a:r>
              <a:rPr lang="zh-CN" altLang="en-US" sz="2800" b="1">
                <a:solidFill>
                  <a:srgbClr val="FF0000"/>
                </a:solidFill>
                <a:latin typeface="华文中宋" pitchFamily="2" charset="-122"/>
                <a:ea typeface="华文中宋" pitchFamily="2" charset="-122"/>
              </a:rPr>
              <a:t>现    象</a:t>
            </a:r>
            <a:r>
              <a:rPr lang="zh-CN" altLang="en-US" sz="2800" b="1">
                <a:latin typeface="华文中宋" pitchFamily="2" charset="-122"/>
                <a:ea typeface="华文中宋" pitchFamily="2" charset="-122"/>
              </a:rPr>
              <a:t>：</a:t>
            </a:r>
            <a:r>
              <a:rPr lang="zh-CN" altLang="en-US" sz="2800" b="1">
                <a:solidFill>
                  <a:schemeClr val="accent2"/>
                </a:solidFill>
                <a:latin typeface="华文中宋" pitchFamily="2" charset="-122"/>
                <a:ea typeface="华文中宋" pitchFamily="2" charset="-122"/>
              </a:rPr>
              <a:t>木条不能复燃</a:t>
            </a:r>
            <a:r>
              <a:rPr lang="zh-CN" altLang="en-US" sz="2800" b="1">
                <a:latin typeface="华文中宋" pitchFamily="2" charset="-122"/>
                <a:ea typeface="华文中宋" pitchFamily="2" charset="-122"/>
              </a:rPr>
              <a:t>，</a:t>
            </a:r>
          </a:p>
          <a:p>
            <a:pPr algn="l">
              <a:lnSpc>
                <a:spcPct val="125000"/>
              </a:lnSpc>
              <a:spcBef>
                <a:spcPct val="25000"/>
              </a:spcBef>
            </a:pPr>
            <a:r>
              <a:rPr lang="zh-CN" altLang="en-US" sz="2800" b="1">
                <a:solidFill>
                  <a:srgbClr val="FF0000"/>
                </a:solidFill>
                <a:latin typeface="华文中宋" pitchFamily="2" charset="-122"/>
                <a:ea typeface="华文中宋" pitchFamily="2" charset="-122"/>
              </a:rPr>
              <a:t>分    析</a:t>
            </a:r>
            <a:r>
              <a:rPr lang="zh-CN" altLang="en-US" sz="2800" b="1">
                <a:latin typeface="华文中宋" pitchFamily="2" charset="-122"/>
                <a:ea typeface="华文中宋" pitchFamily="2" charset="-122"/>
              </a:rPr>
              <a:t>：</a:t>
            </a:r>
            <a:r>
              <a:rPr lang="zh-CN" altLang="en-US" sz="2800" b="1">
                <a:solidFill>
                  <a:schemeClr val="accent2"/>
                </a:solidFill>
                <a:latin typeface="华文中宋" pitchFamily="2" charset="-122"/>
                <a:ea typeface="华文中宋" pitchFamily="2" charset="-122"/>
              </a:rPr>
              <a:t>常温下过氧化氢溶液分解缓慢、放出      氧气少，不足以使带火星的木条复燃</a:t>
            </a:r>
            <a:r>
              <a:rPr lang="zh-CN" altLang="en-US" sz="2800" b="1">
                <a:latin typeface="华文中宋" pitchFamily="2" charset="-122"/>
                <a:ea typeface="华文中宋" pitchFamily="2" charset="-122"/>
              </a:rPr>
              <a:t>。</a:t>
            </a:r>
          </a:p>
        </p:txBody>
      </p:sp>
      <p:sp>
        <p:nvSpPr>
          <p:cNvPr id="8195" name="Rectangle 4"/>
          <p:cNvSpPr>
            <a:spLocks noChangeArrowheads="1"/>
          </p:cNvSpPr>
          <p:nvPr/>
        </p:nvSpPr>
        <p:spPr bwMode="auto">
          <a:xfrm>
            <a:off x="149225" y="85725"/>
            <a:ext cx="8153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3600" b="1">
                <a:solidFill>
                  <a:srgbClr val="FF00FF"/>
                </a:solidFill>
                <a:latin typeface="华文中宋" pitchFamily="2" charset="-122"/>
                <a:ea typeface="华文中宋" pitchFamily="2" charset="-122"/>
              </a:rPr>
              <a:t>探究：</a:t>
            </a:r>
            <a:r>
              <a:rPr lang="zh-CN" altLang="en-US" sz="3600" b="1">
                <a:latin typeface="华文中宋" pitchFamily="2" charset="-122"/>
                <a:ea typeface="华文中宋" pitchFamily="2" charset="-122"/>
              </a:rPr>
              <a:t>过氧化氢（</a:t>
            </a:r>
            <a:r>
              <a:rPr lang="en-US" sz="3600" b="1">
                <a:latin typeface="华文中宋" pitchFamily="2" charset="-122"/>
                <a:ea typeface="华文中宋" pitchFamily="2" charset="-122"/>
              </a:rPr>
              <a:t>H</a:t>
            </a:r>
            <a:r>
              <a:rPr lang="en-US" sz="3600" b="1" baseline="-4000">
                <a:latin typeface="华文中宋" pitchFamily="2" charset="-122"/>
                <a:ea typeface="华文中宋" pitchFamily="2" charset="-122"/>
              </a:rPr>
              <a:t>2</a:t>
            </a:r>
            <a:r>
              <a:rPr lang="en-US" sz="3600" b="1">
                <a:latin typeface="华文中宋" pitchFamily="2" charset="-122"/>
                <a:ea typeface="华文中宋" pitchFamily="2" charset="-122"/>
              </a:rPr>
              <a:t>O</a:t>
            </a:r>
            <a:r>
              <a:rPr lang="en-US" sz="3600" b="1" baseline="-2000">
                <a:latin typeface="华文中宋" pitchFamily="2" charset="-122"/>
                <a:ea typeface="华文中宋" pitchFamily="2" charset="-122"/>
              </a:rPr>
              <a:t>2</a:t>
            </a:r>
            <a:r>
              <a:rPr lang="zh-CN" altLang="en-US" sz="3600" b="1">
                <a:latin typeface="华文中宋" pitchFamily="2" charset="-122"/>
                <a:ea typeface="华文中宋" pitchFamily="2" charset="-122"/>
              </a:rPr>
              <a:t>）溶液制取氧气</a:t>
            </a:r>
          </a:p>
        </p:txBody>
      </p:sp>
      <p:pic>
        <p:nvPicPr>
          <p:cNvPr id="8196" name="Object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4213" y="765175"/>
            <a:ext cx="7991475" cy="2128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4" grpId="0" build="p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11"/>
          <p:cNvSpPr>
            <a:spLocks noChangeArrowheads="1"/>
          </p:cNvSpPr>
          <p:nvPr/>
        </p:nvSpPr>
        <p:spPr bwMode="auto">
          <a:xfrm>
            <a:off x="395288" y="476250"/>
            <a:ext cx="8388350" cy="4675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lnSpc>
                <a:spcPct val="150000"/>
              </a:lnSpc>
              <a:spcBef>
                <a:spcPct val="20000"/>
              </a:spcBef>
            </a:pPr>
            <a:r>
              <a:rPr lang="zh-CN" altLang="en-US" b="1">
                <a:solidFill>
                  <a:srgbClr val="FF0000"/>
                </a:solidFill>
                <a:latin typeface="华文中宋" pitchFamily="2" charset="-122"/>
                <a:ea typeface="华文中宋" pitchFamily="2" charset="-122"/>
              </a:rPr>
              <a:t>步骤二：</a:t>
            </a:r>
            <a:r>
              <a:rPr lang="zh-CN" altLang="en-US" b="1">
                <a:latin typeface="华文中宋" pitchFamily="2" charset="-122"/>
                <a:ea typeface="华文中宋" pitchFamily="2" charset="-122"/>
              </a:rPr>
              <a:t>向上述试管中，加入少量二氧化锰，把带火星的木条伸入试管。观察发生的现象。</a:t>
            </a:r>
          </a:p>
          <a:p>
            <a:pPr algn="l">
              <a:lnSpc>
                <a:spcPct val="150000"/>
              </a:lnSpc>
              <a:spcBef>
                <a:spcPct val="20000"/>
              </a:spcBef>
            </a:pPr>
            <a:r>
              <a:rPr lang="zh-CN" altLang="en-US" b="1">
                <a:solidFill>
                  <a:srgbClr val="FF0000"/>
                </a:solidFill>
                <a:latin typeface="华文中宋" pitchFamily="2" charset="-122"/>
                <a:ea typeface="华文中宋" pitchFamily="2" charset="-122"/>
              </a:rPr>
              <a:t>现     象</a:t>
            </a:r>
            <a:r>
              <a:rPr lang="zh-CN" altLang="en-US" b="1">
                <a:solidFill>
                  <a:srgbClr val="FF0000"/>
                </a:solidFill>
                <a:latin typeface="华文中宋" pitchFamily="2" charset="-122"/>
                <a:ea typeface="华文中宋" pitchFamily="2" charset="-122"/>
                <a:sym typeface="Wingdings" pitchFamily="2" charset="2"/>
              </a:rPr>
              <a:t>：</a:t>
            </a:r>
            <a:r>
              <a:rPr lang="zh-CN" altLang="en-US" b="1">
                <a:solidFill>
                  <a:srgbClr val="0000FF"/>
                </a:solidFill>
                <a:latin typeface="华文中宋" pitchFamily="2" charset="-122"/>
                <a:ea typeface="华文中宋" pitchFamily="2" charset="-122"/>
                <a:sym typeface="Wingdings" pitchFamily="2" charset="2"/>
              </a:rPr>
              <a:t>带火星的</a:t>
            </a:r>
            <a:r>
              <a:rPr lang="zh-CN" altLang="en-US" b="1">
                <a:solidFill>
                  <a:srgbClr val="0000FF"/>
                </a:solidFill>
                <a:latin typeface="华文中宋" pitchFamily="2" charset="-122"/>
                <a:ea typeface="华文中宋" pitchFamily="2" charset="-122"/>
              </a:rPr>
              <a:t>木条复燃</a:t>
            </a:r>
          </a:p>
          <a:p>
            <a:pPr algn="l">
              <a:lnSpc>
                <a:spcPct val="150000"/>
              </a:lnSpc>
              <a:spcBef>
                <a:spcPct val="20000"/>
              </a:spcBef>
            </a:pPr>
            <a:r>
              <a:rPr lang="zh-CN" altLang="en-US" b="1">
                <a:solidFill>
                  <a:srgbClr val="FF0000"/>
                </a:solidFill>
                <a:latin typeface="华文中宋" pitchFamily="2" charset="-122"/>
                <a:ea typeface="华文中宋" pitchFamily="2" charset="-122"/>
              </a:rPr>
              <a:t> 分    析：</a:t>
            </a:r>
            <a:r>
              <a:rPr lang="zh-CN" altLang="en-US" b="1">
                <a:latin typeface="华文中宋" pitchFamily="2" charset="-122"/>
                <a:ea typeface="华文中宋" pitchFamily="2" charset="-122"/>
              </a:rPr>
              <a:t>在</a:t>
            </a:r>
            <a:r>
              <a:rPr lang="zh-CN" altLang="en-US" b="1">
                <a:solidFill>
                  <a:schemeClr val="accent2"/>
                </a:solidFill>
                <a:latin typeface="华文中宋" pitchFamily="2" charset="-122"/>
                <a:ea typeface="华文中宋" pitchFamily="2" charset="-122"/>
              </a:rPr>
              <a:t>常温下过氧化氢溶液遇到二氧化锰（</a:t>
            </a:r>
            <a:r>
              <a:rPr lang="en-US" b="1">
                <a:solidFill>
                  <a:schemeClr val="accent2"/>
                </a:solidFill>
                <a:latin typeface="华文中宋" pitchFamily="2" charset="-122"/>
                <a:ea typeface="华文中宋" pitchFamily="2" charset="-122"/>
              </a:rPr>
              <a:t>MnO</a:t>
            </a:r>
            <a:r>
              <a:rPr lang="en-US" b="1" baseline="-2000">
                <a:solidFill>
                  <a:schemeClr val="accent2"/>
                </a:solidFill>
                <a:latin typeface="华文中宋" pitchFamily="2" charset="-122"/>
                <a:ea typeface="华文中宋" pitchFamily="2" charset="-122"/>
              </a:rPr>
              <a:t>2</a:t>
            </a:r>
            <a:r>
              <a:rPr lang="zh-CN" altLang="en-US" b="1">
                <a:solidFill>
                  <a:schemeClr val="accent2"/>
                </a:solidFill>
                <a:latin typeface="华文中宋" pitchFamily="2" charset="-122"/>
                <a:ea typeface="华文中宋" pitchFamily="2" charset="-122"/>
              </a:rPr>
              <a:t>）时迅速分解为氧气（二氧化锰能加快过氧化氢的分解）</a:t>
            </a:r>
            <a:r>
              <a:rPr lang="zh-CN" altLang="en-US" b="1">
                <a:latin typeface="华文中宋" pitchFamily="2" charset="-122"/>
                <a:ea typeface="华文中宋" pitchFamily="2" charset="-122"/>
              </a:rPr>
              <a:t>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92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92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92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8" grpId="0" uiExpand="1" build="p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33"/>
          <p:cNvSpPr>
            <a:spLocks noChangeArrowheads="1"/>
          </p:cNvSpPr>
          <p:nvPr/>
        </p:nvSpPr>
        <p:spPr bwMode="auto">
          <a:xfrm>
            <a:off x="142875" y="296863"/>
            <a:ext cx="8893175" cy="2976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lnSpc>
                <a:spcPct val="150000"/>
              </a:lnSpc>
              <a:spcBef>
                <a:spcPct val="20000"/>
              </a:spcBef>
            </a:pPr>
            <a:r>
              <a:rPr lang="zh-CN" altLang="en-US" sz="2400" b="1">
                <a:solidFill>
                  <a:srgbClr val="FF0000"/>
                </a:solidFill>
                <a:latin typeface="华文中宋" pitchFamily="2" charset="-122"/>
                <a:ea typeface="华文中宋" pitchFamily="2" charset="-122"/>
              </a:rPr>
              <a:t>步骤三：</a:t>
            </a:r>
            <a:r>
              <a:rPr lang="zh-CN" altLang="en-US" sz="2400" b="1">
                <a:latin typeface="华文中宋" pitchFamily="2" charset="-122"/>
                <a:ea typeface="华文中宋" pitchFamily="2" charset="-122"/>
              </a:rPr>
              <a:t>反应停止后，重新加入过氧化氢溶液，把带火星的木条伸入试管。观察发生的现象。</a:t>
            </a:r>
          </a:p>
          <a:p>
            <a:pPr algn="l">
              <a:lnSpc>
                <a:spcPct val="150000"/>
              </a:lnSpc>
              <a:spcBef>
                <a:spcPct val="20000"/>
              </a:spcBef>
            </a:pPr>
            <a:r>
              <a:rPr lang="zh-CN" altLang="en-US" sz="2400" b="1">
                <a:solidFill>
                  <a:srgbClr val="FF0000"/>
                </a:solidFill>
                <a:latin typeface="华文中宋" pitchFamily="2" charset="-122"/>
                <a:ea typeface="华文中宋" pitchFamily="2" charset="-122"/>
              </a:rPr>
              <a:t>现     象</a:t>
            </a:r>
            <a:r>
              <a:rPr lang="zh-CN" altLang="en-US" sz="2400" b="1">
                <a:solidFill>
                  <a:srgbClr val="FF0000"/>
                </a:solidFill>
                <a:latin typeface="华文中宋" pitchFamily="2" charset="-122"/>
                <a:ea typeface="华文中宋" pitchFamily="2" charset="-122"/>
                <a:sym typeface="Wingdings" pitchFamily="2" charset="2"/>
              </a:rPr>
              <a:t>：</a:t>
            </a:r>
            <a:r>
              <a:rPr lang="zh-CN" altLang="en-US" sz="2400" b="1">
                <a:solidFill>
                  <a:schemeClr val="accent2"/>
                </a:solidFill>
                <a:latin typeface="华文中宋" pitchFamily="2" charset="-122"/>
                <a:ea typeface="华文中宋" pitchFamily="2" charset="-122"/>
              </a:rPr>
              <a:t>木条又复燃</a:t>
            </a:r>
          </a:p>
          <a:p>
            <a:pPr algn="l">
              <a:lnSpc>
                <a:spcPct val="150000"/>
              </a:lnSpc>
              <a:spcBef>
                <a:spcPct val="20000"/>
              </a:spcBef>
            </a:pPr>
            <a:r>
              <a:rPr lang="zh-CN" altLang="en-US" sz="2400" b="1">
                <a:solidFill>
                  <a:srgbClr val="FF0000"/>
                </a:solidFill>
                <a:latin typeface="华文中宋" pitchFamily="2" charset="-122"/>
                <a:ea typeface="华文中宋" pitchFamily="2" charset="-122"/>
              </a:rPr>
              <a:t>分     析：</a:t>
            </a:r>
            <a:r>
              <a:rPr lang="zh-CN" altLang="en-US" sz="2400" b="1">
                <a:solidFill>
                  <a:srgbClr val="0000FF"/>
                </a:solidFill>
                <a:latin typeface="华文中宋" pitchFamily="2" charset="-122"/>
                <a:ea typeface="华文中宋" pitchFamily="2" charset="-122"/>
              </a:rPr>
              <a:t>氧气是过氧化氢分解产生的，二氧化锰（</a:t>
            </a:r>
            <a:r>
              <a:rPr lang="en-US" sz="2400" b="1">
                <a:solidFill>
                  <a:srgbClr val="0000FF"/>
                </a:solidFill>
                <a:latin typeface="华文中宋" pitchFamily="2" charset="-122"/>
                <a:ea typeface="华文中宋" pitchFamily="2" charset="-122"/>
              </a:rPr>
              <a:t>MnO</a:t>
            </a:r>
            <a:r>
              <a:rPr lang="en-US" sz="2400" b="1" baseline="-2000">
                <a:solidFill>
                  <a:srgbClr val="0000FF"/>
                </a:solidFill>
                <a:latin typeface="华文中宋" pitchFamily="2" charset="-122"/>
                <a:ea typeface="华文中宋" pitchFamily="2" charset="-122"/>
              </a:rPr>
              <a:t>2</a:t>
            </a:r>
            <a:r>
              <a:rPr lang="zh-CN" altLang="en-US" sz="2400" b="1">
                <a:solidFill>
                  <a:srgbClr val="0000FF"/>
                </a:solidFill>
                <a:latin typeface="华文中宋" pitchFamily="2" charset="-122"/>
                <a:ea typeface="华文中宋" pitchFamily="2" charset="-122"/>
              </a:rPr>
              <a:t>）只是起加快产生氧气的作用。</a:t>
            </a:r>
          </a:p>
        </p:txBody>
      </p:sp>
      <p:sp>
        <p:nvSpPr>
          <p:cNvPr id="10243" name="Text Box 35"/>
          <p:cNvSpPr txBox="1">
            <a:spLocks noChangeArrowheads="1"/>
          </p:cNvSpPr>
          <p:nvPr/>
        </p:nvSpPr>
        <p:spPr bwMode="auto">
          <a:xfrm>
            <a:off x="0" y="3357563"/>
            <a:ext cx="8686800" cy="173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lnSpc>
                <a:spcPct val="150000"/>
              </a:lnSpc>
            </a:pPr>
            <a:r>
              <a:rPr lang="zh-CN" altLang="en-US" sz="2400" b="1">
                <a:solidFill>
                  <a:schemeClr val="accent2"/>
                </a:solidFill>
                <a:latin typeface="华文中宋" pitchFamily="2" charset="-122"/>
                <a:ea typeface="华文中宋" pitchFamily="2" charset="-122"/>
              </a:rPr>
              <a:t>催化剂：</a:t>
            </a:r>
            <a:r>
              <a:rPr lang="zh-CN" altLang="en-US" sz="2400" b="1">
                <a:latin typeface="华文中宋" pitchFamily="2" charset="-122"/>
                <a:ea typeface="华文中宋" pitchFamily="2" charset="-122"/>
              </a:rPr>
              <a:t>在化学反应里</a:t>
            </a:r>
            <a:r>
              <a:rPr lang="zh-CN" altLang="en-US" sz="2400" b="1">
                <a:solidFill>
                  <a:srgbClr val="0000FF"/>
                </a:solidFill>
                <a:latin typeface="华文中宋" pitchFamily="2" charset="-122"/>
                <a:ea typeface="华文中宋" pitchFamily="2" charset="-122"/>
              </a:rPr>
              <a:t>能改变</a:t>
            </a:r>
            <a:r>
              <a:rPr lang="zh-CN" altLang="en-US" sz="2400" b="1">
                <a:latin typeface="华文中宋" pitchFamily="2" charset="-122"/>
                <a:ea typeface="华文中宋" pitchFamily="2" charset="-122"/>
              </a:rPr>
              <a:t>其他物质的</a:t>
            </a:r>
            <a:r>
              <a:rPr lang="zh-CN" altLang="en-US" sz="2400" b="1">
                <a:solidFill>
                  <a:srgbClr val="0000FF"/>
                </a:solidFill>
                <a:latin typeface="华文中宋" pitchFamily="2" charset="-122"/>
                <a:ea typeface="华文中宋" pitchFamily="2" charset="-122"/>
              </a:rPr>
              <a:t>化学反应速率</a:t>
            </a:r>
            <a:r>
              <a:rPr lang="zh-CN" altLang="en-US" sz="2400" b="1">
                <a:latin typeface="华文中宋" pitchFamily="2" charset="-122"/>
                <a:ea typeface="华文中宋" pitchFamily="2" charset="-122"/>
              </a:rPr>
              <a:t>，而本身</a:t>
            </a:r>
            <a:r>
              <a:rPr lang="zh-CN" altLang="en-US" sz="2400" b="1">
                <a:solidFill>
                  <a:srgbClr val="0000FF"/>
                </a:solidFill>
                <a:latin typeface="华文中宋" pitchFamily="2" charset="-122"/>
                <a:ea typeface="华文中宋" pitchFamily="2" charset="-122"/>
              </a:rPr>
              <a:t>质量</a:t>
            </a:r>
            <a:r>
              <a:rPr lang="zh-CN" altLang="en-US" sz="2400" b="1">
                <a:latin typeface="华文中宋" pitchFamily="2" charset="-122"/>
                <a:ea typeface="华文中宋" pitchFamily="2" charset="-122"/>
              </a:rPr>
              <a:t>和</a:t>
            </a:r>
            <a:r>
              <a:rPr lang="zh-CN" altLang="en-US" sz="2400" b="1">
                <a:solidFill>
                  <a:srgbClr val="0000FF"/>
                </a:solidFill>
                <a:latin typeface="华文中宋" pitchFamily="2" charset="-122"/>
                <a:ea typeface="华文中宋" pitchFamily="2" charset="-122"/>
              </a:rPr>
              <a:t>化学性质</a:t>
            </a:r>
            <a:r>
              <a:rPr lang="zh-CN" altLang="en-US" sz="2400" b="1">
                <a:latin typeface="华文中宋" pitchFamily="2" charset="-122"/>
                <a:ea typeface="华文中宋" pitchFamily="2" charset="-122"/>
              </a:rPr>
              <a:t>在化学反应前后都</a:t>
            </a:r>
            <a:r>
              <a:rPr lang="zh-CN" altLang="en-US" sz="2400" b="1">
                <a:solidFill>
                  <a:srgbClr val="0000FF"/>
                </a:solidFill>
                <a:latin typeface="华文中宋" pitchFamily="2" charset="-122"/>
                <a:ea typeface="华文中宋" pitchFamily="2" charset="-122"/>
              </a:rPr>
              <a:t>没有发生变化</a:t>
            </a:r>
            <a:r>
              <a:rPr lang="zh-CN" altLang="en-US" sz="2400" b="1">
                <a:latin typeface="华文中宋" pitchFamily="2" charset="-122"/>
                <a:ea typeface="华文中宋" pitchFamily="2" charset="-122"/>
              </a:rPr>
              <a:t>的物质。催化剂的特点</a:t>
            </a:r>
          </a:p>
        </p:txBody>
      </p:sp>
      <p:sp>
        <p:nvSpPr>
          <p:cNvPr id="10244" name="Rectangle 36"/>
          <p:cNvSpPr>
            <a:spLocks noChangeArrowheads="1"/>
          </p:cNvSpPr>
          <p:nvPr/>
        </p:nvSpPr>
        <p:spPr bwMode="auto">
          <a:xfrm>
            <a:off x="250825" y="5084763"/>
            <a:ext cx="7467600" cy="1031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zh-CN" altLang="en-US" sz="2800" b="1">
                <a:solidFill>
                  <a:schemeClr val="accent2"/>
                </a:solidFill>
                <a:latin typeface="华文中宋" pitchFamily="2" charset="-122"/>
                <a:ea typeface="华文中宋" pitchFamily="2" charset="-122"/>
              </a:rPr>
              <a:t>一    变：</a:t>
            </a:r>
            <a:r>
              <a:rPr lang="zh-CN" altLang="en-US" sz="2800" b="1">
                <a:latin typeface="华文中宋" pitchFamily="2" charset="-122"/>
                <a:ea typeface="华文中宋" pitchFamily="2" charset="-122"/>
              </a:rPr>
              <a:t>化学反应</a:t>
            </a:r>
            <a:r>
              <a:rPr lang="zh-CN" altLang="en-US" sz="2800" b="1">
                <a:solidFill>
                  <a:srgbClr val="FF0000"/>
                </a:solidFill>
                <a:latin typeface="华文中宋" pitchFamily="2" charset="-122"/>
                <a:ea typeface="华文中宋" pitchFamily="2" charset="-122"/>
              </a:rPr>
              <a:t>速率</a:t>
            </a:r>
            <a:r>
              <a:rPr lang="zh-CN" altLang="en-US" sz="2800" b="1">
                <a:latin typeface="华文中宋" pitchFamily="2" charset="-122"/>
                <a:ea typeface="华文中宋" pitchFamily="2" charset="-122"/>
              </a:rPr>
              <a:t>变</a:t>
            </a:r>
          </a:p>
          <a:p>
            <a:pPr algn="l">
              <a:spcBef>
                <a:spcPct val="20000"/>
              </a:spcBef>
            </a:pPr>
            <a:r>
              <a:rPr lang="zh-CN" altLang="en-US" sz="2800" b="1">
                <a:solidFill>
                  <a:schemeClr val="accent2"/>
                </a:solidFill>
                <a:latin typeface="华文中宋" pitchFamily="2" charset="-122"/>
                <a:ea typeface="华文中宋" pitchFamily="2" charset="-122"/>
              </a:rPr>
              <a:t>二不变：</a:t>
            </a:r>
            <a:r>
              <a:rPr lang="zh-CN" altLang="en-US" sz="2800" b="1">
                <a:solidFill>
                  <a:srgbClr val="FF0000"/>
                </a:solidFill>
                <a:latin typeface="华文中宋" pitchFamily="2" charset="-122"/>
                <a:ea typeface="华文中宋" pitchFamily="2" charset="-122"/>
              </a:rPr>
              <a:t>质量</a:t>
            </a:r>
            <a:r>
              <a:rPr lang="zh-CN" altLang="en-US" sz="2800" b="1">
                <a:latin typeface="华文中宋" pitchFamily="2" charset="-122"/>
                <a:ea typeface="华文中宋" pitchFamily="2" charset="-122"/>
              </a:rPr>
              <a:t>不变、</a:t>
            </a:r>
            <a:r>
              <a:rPr lang="zh-CN" altLang="en-US" sz="2800" b="1">
                <a:solidFill>
                  <a:srgbClr val="FF0000"/>
                </a:solidFill>
                <a:latin typeface="华文中宋" pitchFamily="2" charset="-122"/>
                <a:ea typeface="华文中宋" pitchFamily="2" charset="-122"/>
              </a:rPr>
              <a:t>化学性质</a:t>
            </a:r>
            <a:r>
              <a:rPr lang="zh-CN" altLang="en-US" sz="2800" b="1">
                <a:latin typeface="华文中宋" pitchFamily="2" charset="-122"/>
                <a:ea typeface="华文中宋" pitchFamily="2" charset="-122"/>
              </a:rPr>
              <a:t>不变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02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02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102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024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2" grpId="0" build="p" autoUpdateAnimBg="0"/>
      <p:bldP spid="10243" grpId="0" build="p" autoUpdateAnimBg="0"/>
      <p:bldP spid="10244" grpId="0" build="p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4"/>
          <p:cNvSpPr txBox="1">
            <a:spLocks noChangeArrowheads="1"/>
          </p:cNvSpPr>
          <p:nvPr/>
        </p:nvSpPr>
        <p:spPr bwMode="auto">
          <a:xfrm>
            <a:off x="2987675" y="1341438"/>
            <a:ext cx="571500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zh-CN" altLang="en-US" b="1">
                <a:solidFill>
                  <a:srgbClr val="FF0000"/>
                </a:solidFill>
                <a:latin typeface="华文中宋" pitchFamily="2" charset="-122"/>
                <a:ea typeface="华文中宋" pitchFamily="2" charset="-122"/>
              </a:rPr>
              <a:t>过氧化氢               水 </a:t>
            </a:r>
            <a:r>
              <a:rPr lang="en-US" b="1">
                <a:solidFill>
                  <a:srgbClr val="FF0000"/>
                </a:solidFill>
                <a:latin typeface="华文中宋" pitchFamily="2" charset="-122"/>
                <a:ea typeface="华文中宋" pitchFamily="2" charset="-122"/>
              </a:rPr>
              <a:t>+ </a:t>
            </a:r>
            <a:r>
              <a:rPr lang="zh-CN" altLang="en-US" b="1">
                <a:solidFill>
                  <a:srgbClr val="FF0000"/>
                </a:solidFill>
                <a:latin typeface="华文中宋" pitchFamily="2" charset="-122"/>
                <a:ea typeface="华文中宋" pitchFamily="2" charset="-122"/>
              </a:rPr>
              <a:t>氧气</a:t>
            </a:r>
          </a:p>
        </p:txBody>
      </p:sp>
      <p:sp>
        <p:nvSpPr>
          <p:cNvPr id="11267" name="Line 5"/>
          <p:cNvSpPr>
            <a:spLocks noChangeShapeType="1"/>
          </p:cNvSpPr>
          <p:nvPr/>
        </p:nvSpPr>
        <p:spPr bwMode="auto">
          <a:xfrm>
            <a:off x="4859338" y="1700213"/>
            <a:ext cx="1727200" cy="0"/>
          </a:xfrm>
          <a:prstGeom prst="line">
            <a:avLst/>
          </a:prstGeom>
          <a:noFill/>
          <a:ln w="9525" cmpd="sng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zh-CN" altLang="en-US"/>
          </a:p>
        </p:txBody>
      </p:sp>
      <p:sp>
        <p:nvSpPr>
          <p:cNvPr id="11268" name="Text Box 6"/>
          <p:cNvSpPr txBox="1">
            <a:spLocks noChangeArrowheads="1"/>
          </p:cNvSpPr>
          <p:nvPr/>
        </p:nvSpPr>
        <p:spPr bwMode="auto">
          <a:xfrm>
            <a:off x="4427538" y="1196975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400" b="1">
                <a:solidFill>
                  <a:srgbClr val="FF0000"/>
                </a:solidFill>
                <a:latin typeface="华文中宋" pitchFamily="2" charset="-122"/>
                <a:ea typeface="华文中宋" pitchFamily="2" charset="-122"/>
              </a:rPr>
              <a:t>二氧化锰</a:t>
            </a:r>
          </a:p>
        </p:txBody>
      </p:sp>
      <p:sp>
        <p:nvSpPr>
          <p:cNvPr id="11269" name="Text Box 7"/>
          <p:cNvSpPr txBox="1">
            <a:spLocks noChangeArrowheads="1"/>
          </p:cNvSpPr>
          <p:nvPr/>
        </p:nvSpPr>
        <p:spPr bwMode="auto">
          <a:xfrm>
            <a:off x="3059113" y="2133600"/>
            <a:ext cx="63246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>
                <a:solidFill>
                  <a:schemeClr val="accent2"/>
                </a:solidFill>
              </a:rPr>
              <a:t>H</a:t>
            </a:r>
            <a:r>
              <a:rPr lang="en-US" b="1" baseline="-2000">
                <a:solidFill>
                  <a:schemeClr val="accent2"/>
                </a:solidFill>
              </a:rPr>
              <a:t>2</a:t>
            </a:r>
            <a:r>
              <a:rPr lang="en-US" b="1">
                <a:solidFill>
                  <a:schemeClr val="accent2"/>
                </a:solidFill>
              </a:rPr>
              <a:t>O</a:t>
            </a:r>
            <a:r>
              <a:rPr lang="en-US" b="1" baseline="-2000">
                <a:solidFill>
                  <a:schemeClr val="accent2"/>
                </a:solidFill>
              </a:rPr>
              <a:t>2 </a:t>
            </a:r>
            <a:r>
              <a:rPr lang="en-US" b="1">
                <a:solidFill>
                  <a:schemeClr val="accent2"/>
                </a:solidFill>
              </a:rPr>
              <a:t>                  H</a:t>
            </a:r>
            <a:r>
              <a:rPr lang="en-US" b="1" baseline="-2000">
                <a:solidFill>
                  <a:schemeClr val="accent2"/>
                </a:solidFill>
              </a:rPr>
              <a:t>2</a:t>
            </a:r>
            <a:r>
              <a:rPr lang="en-US" b="1">
                <a:solidFill>
                  <a:schemeClr val="accent2"/>
                </a:solidFill>
              </a:rPr>
              <a:t>O   +   O</a:t>
            </a:r>
            <a:r>
              <a:rPr lang="en-US" b="1" baseline="-2000">
                <a:solidFill>
                  <a:schemeClr val="accent2"/>
                </a:solidFill>
              </a:rPr>
              <a:t>2</a:t>
            </a:r>
          </a:p>
        </p:txBody>
      </p:sp>
      <p:sp>
        <p:nvSpPr>
          <p:cNvPr id="11270" name="Line 8"/>
          <p:cNvSpPr>
            <a:spLocks noChangeShapeType="1"/>
          </p:cNvSpPr>
          <p:nvPr/>
        </p:nvSpPr>
        <p:spPr bwMode="auto">
          <a:xfrm>
            <a:off x="5003800" y="2492375"/>
            <a:ext cx="1143000" cy="0"/>
          </a:xfrm>
          <a:prstGeom prst="line">
            <a:avLst/>
          </a:prstGeom>
          <a:noFill/>
          <a:ln w="9525" cmpd="sng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zh-CN" altLang="en-US"/>
          </a:p>
        </p:txBody>
      </p:sp>
      <p:sp>
        <p:nvSpPr>
          <p:cNvPr id="11271" name="Text Box 9"/>
          <p:cNvSpPr txBox="1">
            <a:spLocks noChangeArrowheads="1"/>
          </p:cNvSpPr>
          <p:nvPr/>
        </p:nvSpPr>
        <p:spPr bwMode="auto">
          <a:xfrm>
            <a:off x="4716463" y="2060575"/>
            <a:ext cx="1676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b="1">
                <a:solidFill>
                  <a:schemeClr val="accent2"/>
                </a:solidFill>
              </a:rPr>
              <a:t>MnO</a:t>
            </a:r>
            <a:r>
              <a:rPr lang="en-US" sz="2400" b="1" baseline="-4000">
                <a:solidFill>
                  <a:schemeClr val="accent2"/>
                </a:solidFill>
              </a:rPr>
              <a:t>2</a:t>
            </a:r>
          </a:p>
        </p:txBody>
      </p:sp>
      <p:sp>
        <p:nvSpPr>
          <p:cNvPr id="11272" name="Rectangle 10"/>
          <p:cNvSpPr>
            <a:spLocks noChangeArrowheads="1"/>
          </p:cNvSpPr>
          <p:nvPr/>
        </p:nvSpPr>
        <p:spPr bwMode="auto">
          <a:xfrm>
            <a:off x="0" y="1196975"/>
            <a:ext cx="3386138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4000" b="1">
                <a:solidFill>
                  <a:schemeClr val="accent2"/>
                </a:solidFill>
                <a:latin typeface="华文中宋" pitchFamily="2" charset="-122"/>
                <a:ea typeface="华文中宋" pitchFamily="2" charset="-122"/>
              </a:rPr>
              <a:t>文字表达式：</a:t>
            </a:r>
          </a:p>
        </p:txBody>
      </p:sp>
      <p:sp>
        <p:nvSpPr>
          <p:cNvPr id="11273" name="Rectangle 11"/>
          <p:cNvSpPr>
            <a:spLocks noChangeArrowheads="1"/>
          </p:cNvSpPr>
          <p:nvPr/>
        </p:nvSpPr>
        <p:spPr bwMode="auto">
          <a:xfrm>
            <a:off x="0" y="2060575"/>
            <a:ext cx="3602038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4000" b="1">
                <a:solidFill>
                  <a:srgbClr val="FF0000"/>
                </a:solidFill>
                <a:ea typeface="华文中宋" pitchFamily="2" charset="-122"/>
              </a:rPr>
              <a:t>符号表达式：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12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7" dur="500"/>
                                        <p:tgtEl>
                                          <p:spTgt spid="11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0" dur="500"/>
                                        <p:tgtEl>
                                          <p:spTgt spid="11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34" dur="500"/>
                                        <p:tgtEl>
                                          <p:spTgt spid="112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000"/>
                            </p:stCondLst>
                            <p:childTnLst>
                              <p:par>
                                <p:cTn id="3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6" grpId="0" autoUpdateAnimBg="0"/>
      <p:bldP spid="11267" grpId="0" animBg="1"/>
      <p:bldP spid="11268" grpId="0" autoUpdateAnimBg="0"/>
      <p:bldP spid="11269" grpId="0" autoUpdateAnimBg="0"/>
      <p:bldP spid="11270" grpId="0" animBg="1"/>
      <p:bldP spid="11271" grpId="0" autoUpdateAnimBg="0"/>
      <p:bldP spid="11272" grpId="0" autoUpdateAnimBg="0"/>
      <p:bldP spid="11273" grpId="0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pic_142799"/>
          <p:cNvPicPr>
            <a:picLocks noChangeAspect="1" noChangeArrowheads="1"/>
          </p:cNvPicPr>
          <p:nvPr>
            <p:ph idx="4294967295"/>
          </p:nvPr>
        </p:nvPicPr>
        <p:blipFill>
          <a:blip r:embed="rId2">
            <a:lum bright="18000" contrast="-6000"/>
          </a:blip>
          <a:srcRect r="40" b="-366"/>
          <a:stretch>
            <a:fillRect/>
          </a:stretch>
        </p:blipFill>
        <p:spPr>
          <a:xfrm>
            <a:off x="36513" y="188913"/>
            <a:ext cx="9107487" cy="1963737"/>
          </a:xfrm>
          <a:noFill/>
          <a:ln/>
        </p:spPr>
      </p:pic>
      <p:pic>
        <p:nvPicPr>
          <p:cNvPr id="12291" name="Picture 3" descr="pic_142800"/>
          <p:cNvPicPr>
            <a:picLocks noChangeAspect="1" noChangeArrowheads="1"/>
          </p:cNvPicPr>
          <p:nvPr/>
        </p:nvPicPr>
        <p:blipFill>
          <a:blip r:embed="rId3">
            <a:lum bright="6000" contrast="6000"/>
          </a:blip>
          <a:srcRect r="-104" b="156"/>
          <a:stretch>
            <a:fillRect/>
          </a:stretch>
        </p:blipFill>
        <p:spPr bwMode="auto">
          <a:xfrm>
            <a:off x="34925" y="2060575"/>
            <a:ext cx="9109075" cy="4797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默认设计模板">
  <a:themeElements>
    <a:clrScheme name="默认设计模板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默认设计模板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zh-CN" sz="3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zh-CN" sz="3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ea typeface="宋体" pitchFamily="2" charset="-122"/>
          </a:defRPr>
        </a:defPPr>
      </a:lstStyle>
    </a:lnDef>
  </a:objectDefaults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CCCCFF"/>
    </a:hlink>
    <a:folHlink>
      <a:srgbClr val="B2B2B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 Designs\Blends.pot</Template>
  <TotalTime>95</TotalTime>
  <Pages>0</Pages>
  <Words>1791</Words>
  <Characters>0</Characters>
  <Application>Microsoft Office PowerPoint</Application>
  <DocSecurity>0</DocSecurity>
  <PresentationFormat>全屏显示(4:3)</PresentationFormat>
  <Lines>0</Lines>
  <Paragraphs>237</Paragraphs>
  <Slides>36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36</vt:i4>
      </vt:variant>
    </vt:vector>
  </HeadingPairs>
  <TitlesOfParts>
    <vt:vector size="53" baseType="lpstr">
      <vt:lpstr>Arial</vt:lpstr>
      <vt:lpstr>宋体</vt:lpstr>
      <vt:lpstr>Wingdings</vt:lpstr>
      <vt:lpstr>Times New Roman</vt:lpstr>
      <vt:lpstr>华文行楷</vt:lpstr>
      <vt:lpstr>隶书</vt:lpstr>
      <vt:lpstr>华文中宋</vt:lpstr>
      <vt:lpstr>华文宋体</vt:lpstr>
      <vt:lpstr>永中仿宋</vt:lpstr>
      <vt:lpstr>华文仿宋</vt:lpstr>
      <vt:lpstr>Tahoma</vt:lpstr>
      <vt:lpstr>楷体_GB2312</vt:lpstr>
      <vt:lpstr>华文新魏</vt:lpstr>
      <vt:lpstr>黑体</vt:lpstr>
      <vt:lpstr>仿宋</vt:lpstr>
      <vt:lpstr>方正姚体</vt:lpstr>
      <vt:lpstr>默认设计模板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  <vt:lpstr>幻灯片 11</vt:lpstr>
      <vt:lpstr>幻灯片 12</vt:lpstr>
      <vt:lpstr>幻灯片 13</vt:lpstr>
      <vt:lpstr>幻灯片 14</vt:lpstr>
      <vt:lpstr>幻灯片 15</vt:lpstr>
      <vt:lpstr>幻灯片 16</vt:lpstr>
      <vt:lpstr>幻灯片 17</vt:lpstr>
      <vt:lpstr>幻灯片 18</vt:lpstr>
      <vt:lpstr>幻灯片 19</vt:lpstr>
      <vt:lpstr>幻灯片 20</vt:lpstr>
      <vt:lpstr>幻灯片 21</vt:lpstr>
      <vt:lpstr>幻灯片 22</vt:lpstr>
      <vt:lpstr>幻灯片 23</vt:lpstr>
      <vt:lpstr>幻灯片 24</vt:lpstr>
      <vt:lpstr>幻灯片 25</vt:lpstr>
      <vt:lpstr>幻灯片 26</vt:lpstr>
      <vt:lpstr>幻灯片 27</vt:lpstr>
      <vt:lpstr>幻灯片 28</vt:lpstr>
      <vt:lpstr>幻灯片 29</vt:lpstr>
      <vt:lpstr>幻灯片 30</vt:lpstr>
      <vt:lpstr>幻灯片 31</vt:lpstr>
      <vt:lpstr>幻灯片 32</vt:lpstr>
      <vt:lpstr>幻灯片 33</vt:lpstr>
      <vt:lpstr>幻灯片 34</vt:lpstr>
      <vt:lpstr>幻灯片 35</vt:lpstr>
      <vt:lpstr>幻灯片 36</vt:lpstr>
    </vt:vector>
  </TitlesOfParts>
  <Company>w</Company>
  <LinksUpToDate>false</LinksUpToDate>
  <CharactersWithSpaces>0</CharactersWithSpaces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xdx</dc:creator>
  <cp:lastModifiedBy>Windows User</cp:lastModifiedBy>
  <cp:revision>142</cp:revision>
  <dcterms:created xsi:type="dcterms:W3CDTF">2000-10-21T02:49:47Z</dcterms:created>
  <dcterms:modified xsi:type="dcterms:W3CDTF">2015-08-07T10:21:52Z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2052-8.1.0.3281</vt:lpwstr>
  </property>
</Properties>
</file>